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1430000" cy="5981700"/>
  <p:notesSz cx="6858000" cy="9144000"/>
  <p:embeddedFontLst>
    <p:embeddedFont>
      <p:font typeface="Open Sauce Bold" charset="1" panose="00000800000000000000"/>
      <p:regular r:id="rId31"/>
    </p:embeddedFont>
    <p:embeddedFont>
      <p:font typeface="Montserrat Bold" charset="1" panose="00000800000000000000"/>
      <p:regular r:id="rId32"/>
    </p:embeddedFont>
    <p:embeddedFont>
      <p:font typeface="Montserrat" charset="1" panose="00000500000000000000"/>
      <p:regular r:id="rId33"/>
    </p:embeddedFont>
    <p:embeddedFont>
      <p:font typeface="Berry Bold " charset="1" panose="00000500000000000000"/>
      <p:regular r:id="rId34"/>
    </p:embeddedFont>
    <p:embeddedFont>
      <p:font typeface="Canva Sans" charset="1" panose="020B0503030501040103"/>
      <p:regular r:id="rId35"/>
    </p:embeddedFont>
    <p:embeddedFont>
      <p:font typeface="Open Sans Bold" charset="1" panose="020B0806030504020204"/>
      <p:regular r:id="rId36"/>
    </p:embeddedFont>
    <p:embeddedFont>
      <p:font typeface="Open Sans" charset="1" panose="020B0606030504020204"/>
      <p:regular r:id="rId37"/>
    </p:embeddedFont>
    <p:embeddedFont>
      <p:font typeface="Poppins" charset="1" panose="000005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1EB"/>
        </a:solidFill>
      </p:bgPr>
    </p:bg>
    <p:spTree>
      <p:nvGrpSpPr>
        <p:cNvPr id="1" name=""/>
        <p:cNvGrpSpPr/>
        <p:nvPr/>
      </p:nvGrpSpPr>
      <p:grpSpPr>
        <a:xfrm>
          <a:off x="0" y="0"/>
          <a:ext cx="0" cy="0"/>
          <a:chOff x="0" y="0"/>
          <a:chExt cx="0" cy="0"/>
        </a:xfrm>
      </p:grpSpPr>
      <p:grpSp>
        <p:nvGrpSpPr>
          <p:cNvPr name="Group 2" id="2"/>
          <p:cNvGrpSpPr/>
          <p:nvPr/>
        </p:nvGrpSpPr>
        <p:grpSpPr>
          <a:xfrm rot="0">
            <a:off x="397933" y="862133"/>
            <a:ext cx="6921690" cy="4257435"/>
            <a:chOff x="0" y="0"/>
            <a:chExt cx="3135090" cy="1928350"/>
          </a:xfrm>
        </p:grpSpPr>
        <p:sp>
          <p:nvSpPr>
            <p:cNvPr name="Freeform 3" id="3"/>
            <p:cNvSpPr/>
            <p:nvPr/>
          </p:nvSpPr>
          <p:spPr>
            <a:xfrm flipH="false" flipV="false" rot="0">
              <a:off x="0" y="0"/>
              <a:ext cx="3135090" cy="1928350"/>
            </a:xfrm>
            <a:custGeom>
              <a:avLst/>
              <a:gdLst/>
              <a:ahLst/>
              <a:cxnLst/>
              <a:rect r="r" b="b" t="t" l="l"/>
              <a:pathLst>
                <a:path h="1928350" w="3135090">
                  <a:moveTo>
                    <a:pt x="0" y="0"/>
                  </a:moveTo>
                  <a:lnTo>
                    <a:pt x="3135090" y="0"/>
                  </a:lnTo>
                  <a:lnTo>
                    <a:pt x="3135090" y="1928350"/>
                  </a:lnTo>
                  <a:lnTo>
                    <a:pt x="0" y="1928350"/>
                  </a:lnTo>
                  <a:close/>
                </a:path>
              </a:pathLst>
            </a:custGeom>
            <a:solidFill>
              <a:srgbClr val="061237"/>
            </a:solidFill>
          </p:spPr>
        </p:sp>
        <p:sp>
          <p:nvSpPr>
            <p:cNvPr name="TextBox 4" id="4"/>
            <p:cNvSpPr txBox="true"/>
            <p:nvPr/>
          </p:nvSpPr>
          <p:spPr>
            <a:xfrm>
              <a:off x="0" y="-19050"/>
              <a:ext cx="3135090" cy="1947400"/>
            </a:xfrm>
            <a:prstGeom prst="rect">
              <a:avLst/>
            </a:prstGeom>
          </p:spPr>
          <p:txBody>
            <a:bodyPr anchor="ctr" rtlCol="false" tIns="29539" lIns="29539" bIns="29539" rIns="29539"/>
            <a:lstStyle/>
            <a:p>
              <a:pPr algn="ctr">
                <a:lnSpc>
                  <a:spcPts val="1546"/>
                </a:lnSpc>
                <a:spcBef>
                  <a:spcPct val="0"/>
                </a:spcBef>
              </a:pPr>
            </a:p>
          </p:txBody>
        </p:sp>
      </p:grpSp>
      <p:grpSp>
        <p:nvGrpSpPr>
          <p:cNvPr name="Group 5" id="5"/>
          <p:cNvGrpSpPr/>
          <p:nvPr/>
        </p:nvGrpSpPr>
        <p:grpSpPr>
          <a:xfrm rot="0">
            <a:off x="6441519" y="0"/>
            <a:ext cx="5328484" cy="5981700"/>
            <a:chOff x="0" y="0"/>
            <a:chExt cx="2413468" cy="2709333"/>
          </a:xfrm>
        </p:grpSpPr>
        <p:sp>
          <p:nvSpPr>
            <p:cNvPr name="Freeform 6" id="6"/>
            <p:cNvSpPr/>
            <p:nvPr/>
          </p:nvSpPr>
          <p:spPr>
            <a:xfrm flipH="false" flipV="false" rot="0">
              <a:off x="0" y="0"/>
              <a:ext cx="2413468" cy="2709333"/>
            </a:xfrm>
            <a:custGeom>
              <a:avLst/>
              <a:gdLst/>
              <a:ahLst/>
              <a:cxnLst/>
              <a:rect r="r" b="b" t="t" l="l"/>
              <a:pathLst>
                <a:path h="2709333" w="2413468">
                  <a:moveTo>
                    <a:pt x="0" y="0"/>
                  </a:moveTo>
                  <a:lnTo>
                    <a:pt x="2413468" y="0"/>
                  </a:lnTo>
                  <a:lnTo>
                    <a:pt x="2413468" y="2709333"/>
                  </a:lnTo>
                  <a:lnTo>
                    <a:pt x="0" y="2709333"/>
                  </a:lnTo>
                  <a:close/>
                </a:path>
              </a:pathLst>
            </a:custGeom>
            <a:solidFill>
              <a:srgbClr val="1355FF"/>
            </a:solidFill>
          </p:spPr>
        </p:sp>
        <p:sp>
          <p:nvSpPr>
            <p:cNvPr name="TextBox 7" id="7"/>
            <p:cNvSpPr txBox="true"/>
            <p:nvPr/>
          </p:nvSpPr>
          <p:spPr>
            <a:xfrm>
              <a:off x="0" y="-19050"/>
              <a:ext cx="2413468" cy="2728383"/>
            </a:xfrm>
            <a:prstGeom prst="rect">
              <a:avLst/>
            </a:prstGeom>
          </p:spPr>
          <p:txBody>
            <a:bodyPr anchor="ctr" rtlCol="false" tIns="29539" lIns="29539" bIns="29539" rIns="29539"/>
            <a:lstStyle/>
            <a:p>
              <a:pPr algn="ctr">
                <a:lnSpc>
                  <a:spcPts val="1546"/>
                </a:lnSpc>
                <a:spcBef>
                  <a:spcPct val="0"/>
                </a:spcBef>
              </a:pPr>
            </a:p>
          </p:txBody>
        </p:sp>
      </p:grpSp>
      <p:sp>
        <p:nvSpPr>
          <p:cNvPr name="Freeform 8" id="8"/>
          <p:cNvSpPr/>
          <p:nvPr/>
        </p:nvSpPr>
        <p:spPr>
          <a:xfrm flipH="false" flipV="false" rot="0">
            <a:off x="6457577" y="126698"/>
            <a:ext cx="2379629" cy="2392680"/>
          </a:xfrm>
          <a:custGeom>
            <a:avLst/>
            <a:gdLst/>
            <a:ahLst/>
            <a:cxnLst/>
            <a:rect r="r" b="b" t="t" l="l"/>
            <a:pathLst>
              <a:path h="2392680" w="2379629">
                <a:moveTo>
                  <a:pt x="0" y="0"/>
                </a:moveTo>
                <a:lnTo>
                  <a:pt x="2379629" y="0"/>
                </a:lnTo>
                <a:lnTo>
                  <a:pt x="2379629" y="2392680"/>
                </a:lnTo>
                <a:lnTo>
                  <a:pt x="0" y="2392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860887" y="1568571"/>
            <a:ext cx="5573009" cy="4413129"/>
          </a:xfrm>
          <a:custGeom>
            <a:avLst/>
            <a:gdLst/>
            <a:ahLst/>
            <a:cxnLst/>
            <a:rect r="r" b="b" t="t" l="l"/>
            <a:pathLst>
              <a:path h="4413129" w="5573009">
                <a:moveTo>
                  <a:pt x="0" y="0"/>
                </a:moveTo>
                <a:lnTo>
                  <a:pt x="5573010" y="0"/>
                </a:lnTo>
                <a:lnTo>
                  <a:pt x="5573010" y="4413129"/>
                </a:lnTo>
                <a:lnTo>
                  <a:pt x="0" y="4413129"/>
                </a:lnTo>
                <a:lnTo>
                  <a:pt x="0" y="0"/>
                </a:lnTo>
                <a:close/>
              </a:path>
            </a:pathLst>
          </a:custGeom>
          <a:blipFill>
            <a:blip r:embed="rId4"/>
            <a:stretch>
              <a:fillRect l="-12636" t="0" r="-5996" b="0"/>
            </a:stretch>
          </a:blipFill>
        </p:spPr>
      </p:sp>
      <p:grpSp>
        <p:nvGrpSpPr>
          <p:cNvPr name="Group 10" id="10"/>
          <p:cNvGrpSpPr/>
          <p:nvPr/>
        </p:nvGrpSpPr>
        <p:grpSpPr>
          <a:xfrm rot="0">
            <a:off x="524441" y="523672"/>
            <a:ext cx="338460" cy="3384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9ECFF"/>
            </a:solidFill>
          </p:spPr>
        </p:sp>
        <p:sp>
          <p:nvSpPr>
            <p:cNvPr name="TextBox 12" id="12"/>
            <p:cNvSpPr txBox="true"/>
            <p:nvPr/>
          </p:nvSpPr>
          <p:spPr>
            <a:xfrm>
              <a:off x="0" y="-19050"/>
              <a:ext cx="812800" cy="831850"/>
            </a:xfrm>
            <a:prstGeom prst="rect">
              <a:avLst/>
            </a:prstGeom>
          </p:spPr>
          <p:txBody>
            <a:bodyPr anchor="ctr" rtlCol="false" tIns="29539" lIns="29539" bIns="29539" rIns="29539"/>
            <a:lstStyle/>
            <a:p>
              <a:pPr algn="ctr">
                <a:lnSpc>
                  <a:spcPts val="1546"/>
                </a:lnSpc>
                <a:spcBef>
                  <a:spcPct val="0"/>
                </a:spcBef>
              </a:pPr>
            </a:p>
          </p:txBody>
        </p:sp>
      </p:grpSp>
      <p:grpSp>
        <p:nvGrpSpPr>
          <p:cNvPr name="Group 13" id="13"/>
          <p:cNvGrpSpPr/>
          <p:nvPr/>
        </p:nvGrpSpPr>
        <p:grpSpPr>
          <a:xfrm rot="0">
            <a:off x="0" y="0"/>
            <a:ext cx="524441" cy="523672"/>
            <a:chOff x="0" y="0"/>
            <a:chExt cx="1148670" cy="1146986"/>
          </a:xfrm>
        </p:grpSpPr>
        <p:sp>
          <p:nvSpPr>
            <p:cNvPr name="Freeform 14" id="14"/>
            <p:cNvSpPr/>
            <p:nvPr/>
          </p:nvSpPr>
          <p:spPr>
            <a:xfrm flipH="false" flipV="false" rot="0">
              <a:off x="0" y="0"/>
              <a:ext cx="1148670" cy="1146986"/>
            </a:xfrm>
            <a:custGeom>
              <a:avLst/>
              <a:gdLst/>
              <a:ahLst/>
              <a:cxnLst/>
              <a:rect r="r" b="b" t="t" l="l"/>
              <a:pathLst>
                <a:path h="1146986" w="1148670">
                  <a:moveTo>
                    <a:pt x="0" y="0"/>
                  </a:moveTo>
                  <a:lnTo>
                    <a:pt x="1148670" y="0"/>
                  </a:lnTo>
                  <a:lnTo>
                    <a:pt x="1148670" y="1146986"/>
                  </a:lnTo>
                  <a:lnTo>
                    <a:pt x="0" y="1146986"/>
                  </a:lnTo>
                  <a:close/>
                </a:path>
              </a:pathLst>
            </a:custGeom>
            <a:solidFill>
              <a:srgbClr val="1355FF"/>
            </a:solidFill>
          </p:spPr>
        </p:sp>
        <p:sp>
          <p:nvSpPr>
            <p:cNvPr name="TextBox 15" id="15"/>
            <p:cNvSpPr txBox="true"/>
            <p:nvPr/>
          </p:nvSpPr>
          <p:spPr>
            <a:xfrm>
              <a:off x="0" y="-19050"/>
              <a:ext cx="1148670" cy="1166036"/>
            </a:xfrm>
            <a:prstGeom prst="rect">
              <a:avLst/>
            </a:prstGeom>
          </p:spPr>
          <p:txBody>
            <a:bodyPr anchor="ctr" rtlCol="false" tIns="29539" lIns="29539" bIns="29539" rIns="29539"/>
            <a:lstStyle/>
            <a:p>
              <a:pPr algn="ctr">
                <a:lnSpc>
                  <a:spcPts val="1546"/>
                </a:lnSpc>
                <a:spcBef>
                  <a:spcPct val="0"/>
                </a:spcBef>
              </a:pPr>
            </a:p>
          </p:txBody>
        </p:sp>
      </p:grpSp>
      <p:grpSp>
        <p:nvGrpSpPr>
          <p:cNvPr name="Group 16" id="16"/>
          <p:cNvGrpSpPr/>
          <p:nvPr/>
        </p:nvGrpSpPr>
        <p:grpSpPr>
          <a:xfrm rot="0">
            <a:off x="10433897" y="970401"/>
            <a:ext cx="598170" cy="59817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133B7"/>
            </a:solidFill>
          </p:spPr>
        </p:sp>
        <p:sp>
          <p:nvSpPr>
            <p:cNvPr name="TextBox 18" id="18"/>
            <p:cNvSpPr txBox="true"/>
            <p:nvPr/>
          </p:nvSpPr>
          <p:spPr>
            <a:xfrm>
              <a:off x="0" y="-19050"/>
              <a:ext cx="812800" cy="831850"/>
            </a:xfrm>
            <a:prstGeom prst="rect">
              <a:avLst/>
            </a:prstGeom>
          </p:spPr>
          <p:txBody>
            <a:bodyPr anchor="ctr" rtlCol="false" tIns="29539" lIns="29539" bIns="29539" rIns="29539"/>
            <a:lstStyle/>
            <a:p>
              <a:pPr algn="ctr">
                <a:lnSpc>
                  <a:spcPts val="1546"/>
                </a:lnSpc>
                <a:spcBef>
                  <a:spcPct val="0"/>
                </a:spcBef>
              </a:pPr>
            </a:p>
          </p:txBody>
        </p:sp>
      </p:grpSp>
      <p:sp>
        <p:nvSpPr>
          <p:cNvPr name="TextBox 19" id="19"/>
          <p:cNvSpPr txBox="true"/>
          <p:nvPr/>
        </p:nvSpPr>
        <p:spPr>
          <a:xfrm rot="0">
            <a:off x="640893" y="951351"/>
            <a:ext cx="5983873" cy="1072200"/>
          </a:xfrm>
          <a:prstGeom prst="rect">
            <a:avLst/>
          </a:prstGeom>
        </p:spPr>
        <p:txBody>
          <a:bodyPr anchor="t" rtlCol="false" tIns="0" lIns="0" bIns="0" rIns="0">
            <a:spAutoFit/>
          </a:bodyPr>
          <a:lstStyle/>
          <a:p>
            <a:pPr algn="l">
              <a:lnSpc>
                <a:spcPts val="4282"/>
              </a:lnSpc>
            </a:pPr>
            <a:r>
              <a:rPr lang="en-US" sz="3398" b="true">
                <a:solidFill>
                  <a:srgbClr val="0CC0DF"/>
                </a:solidFill>
                <a:latin typeface="Open Sauce Bold"/>
                <a:ea typeface="Open Sauce Bold"/>
                <a:cs typeface="Open Sauce Bold"/>
                <a:sym typeface="Open Sauce Bold"/>
              </a:rPr>
              <a:t>BRAND IDENTITY DESIGN</a:t>
            </a:r>
          </a:p>
          <a:p>
            <a:pPr algn="l">
              <a:lnSpc>
                <a:spcPts val="4282"/>
              </a:lnSpc>
            </a:pPr>
          </a:p>
        </p:txBody>
      </p:sp>
      <p:sp>
        <p:nvSpPr>
          <p:cNvPr name="TextBox 20" id="20"/>
          <p:cNvSpPr txBox="true"/>
          <p:nvPr/>
        </p:nvSpPr>
        <p:spPr>
          <a:xfrm rot="0">
            <a:off x="1241574" y="4270980"/>
            <a:ext cx="2510921" cy="578970"/>
          </a:xfrm>
          <a:prstGeom prst="rect">
            <a:avLst/>
          </a:prstGeom>
        </p:spPr>
        <p:txBody>
          <a:bodyPr anchor="t" rtlCol="false" tIns="0" lIns="0" bIns="0" rIns="0">
            <a:spAutoFit/>
          </a:bodyPr>
          <a:lstStyle/>
          <a:p>
            <a:pPr algn="l">
              <a:lnSpc>
                <a:spcPts val="2339"/>
              </a:lnSpc>
            </a:pPr>
            <a:r>
              <a:rPr lang="en-US" sz="1670" b="true">
                <a:solidFill>
                  <a:srgbClr val="FFFFFF"/>
                </a:solidFill>
                <a:latin typeface="Montserrat Bold"/>
                <a:ea typeface="Montserrat Bold"/>
                <a:cs typeface="Montserrat Bold"/>
                <a:sym typeface="Montserrat Bold"/>
              </a:rPr>
              <a:t>        DHANUSH M</a:t>
            </a:r>
          </a:p>
          <a:p>
            <a:pPr algn="l">
              <a:lnSpc>
                <a:spcPts val="2339"/>
              </a:lnSpc>
              <a:spcBef>
                <a:spcPct val="0"/>
              </a:spcBef>
            </a:pPr>
            <a:r>
              <a:rPr lang="en-US" sz="1670" b="true">
                <a:solidFill>
                  <a:srgbClr val="FFFFFF"/>
                </a:solidFill>
                <a:latin typeface="Montserrat Bold"/>
                <a:ea typeface="Montserrat Bold"/>
                <a:cs typeface="Montserrat Bold"/>
                <a:sym typeface="Montserrat Bold"/>
              </a:rPr>
              <a:t>DWIJESH SREERAM  S</a:t>
            </a:r>
          </a:p>
        </p:txBody>
      </p:sp>
      <p:sp>
        <p:nvSpPr>
          <p:cNvPr name="TextBox 21" id="21"/>
          <p:cNvSpPr txBox="true"/>
          <p:nvPr/>
        </p:nvSpPr>
        <p:spPr>
          <a:xfrm rot="0">
            <a:off x="1648228" y="3960817"/>
            <a:ext cx="1842146" cy="212798"/>
          </a:xfrm>
          <a:prstGeom prst="rect">
            <a:avLst/>
          </a:prstGeom>
        </p:spPr>
        <p:txBody>
          <a:bodyPr anchor="t" rtlCol="false" tIns="0" lIns="0" bIns="0" rIns="0">
            <a:spAutoFit/>
          </a:bodyPr>
          <a:lstStyle/>
          <a:p>
            <a:pPr algn="l">
              <a:lnSpc>
                <a:spcPts val="1716"/>
              </a:lnSpc>
              <a:spcBef>
                <a:spcPct val="0"/>
              </a:spcBef>
            </a:pPr>
            <a:r>
              <a:rPr lang="en-US" sz="1225" b="true">
                <a:solidFill>
                  <a:srgbClr val="FFFFFF"/>
                </a:solidFill>
                <a:latin typeface="Montserrat Bold"/>
                <a:ea typeface="Montserrat Bold"/>
                <a:cs typeface="Montserrat Bold"/>
                <a:sym typeface="Montserrat Bold"/>
              </a:rPr>
              <a:t>       </a:t>
            </a:r>
            <a:r>
              <a:rPr lang="en-US" sz="1225">
                <a:solidFill>
                  <a:srgbClr val="FFFFFF"/>
                </a:solidFill>
                <a:latin typeface="Montserrat"/>
                <a:ea typeface="Montserrat"/>
                <a:cs typeface="Montserrat"/>
                <a:sym typeface="Montserrat"/>
              </a:rPr>
              <a:t> Prepared by</a:t>
            </a:r>
          </a:p>
        </p:txBody>
      </p:sp>
      <p:sp>
        <p:nvSpPr>
          <p:cNvPr name="TextBox 22" id="22"/>
          <p:cNvSpPr txBox="true"/>
          <p:nvPr/>
        </p:nvSpPr>
        <p:spPr>
          <a:xfrm rot="0">
            <a:off x="903113" y="2357453"/>
            <a:ext cx="3432476" cy="758944"/>
          </a:xfrm>
          <a:prstGeom prst="rect">
            <a:avLst/>
          </a:prstGeom>
        </p:spPr>
        <p:txBody>
          <a:bodyPr anchor="t" rtlCol="false" tIns="0" lIns="0" bIns="0" rIns="0">
            <a:spAutoFit/>
          </a:bodyPr>
          <a:lstStyle/>
          <a:p>
            <a:pPr algn="ctr">
              <a:lnSpc>
                <a:spcPts val="5500"/>
              </a:lnSpc>
            </a:pPr>
            <a:r>
              <a:rPr lang="en-US" sz="3929">
                <a:solidFill>
                  <a:srgbClr val="FFDE15"/>
                </a:solidFill>
                <a:latin typeface="Berry Bold "/>
                <a:ea typeface="Berry Bold "/>
                <a:cs typeface="Berry Bold "/>
                <a:sym typeface="Berry Bold "/>
              </a:rPr>
              <a:t>BRANDCRAFTERS</a:t>
            </a:r>
          </a:p>
        </p:txBody>
      </p:sp>
      <p:sp>
        <p:nvSpPr>
          <p:cNvPr name="TextBox 23" id="23"/>
          <p:cNvSpPr txBox="true"/>
          <p:nvPr/>
        </p:nvSpPr>
        <p:spPr>
          <a:xfrm rot="0">
            <a:off x="2015105" y="2981325"/>
            <a:ext cx="1108393" cy="137559"/>
          </a:xfrm>
          <a:prstGeom prst="rect">
            <a:avLst/>
          </a:prstGeom>
        </p:spPr>
        <p:txBody>
          <a:bodyPr anchor="t" rtlCol="false" tIns="0" lIns="0" bIns="0" rIns="0">
            <a:spAutoFit/>
          </a:bodyPr>
          <a:lstStyle/>
          <a:p>
            <a:pPr algn="ctr">
              <a:lnSpc>
                <a:spcPts val="1185"/>
              </a:lnSpc>
            </a:pPr>
            <a:r>
              <a:rPr lang="en-US" sz="846">
                <a:solidFill>
                  <a:srgbClr val="FFFFFF"/>
                </a:solidFill>
                <a:latin typeface="Canva Sans"/>
                <a:ea typeface="Canva Sans"/>
                <a:cs typeface="Canva Sans"/>
                <a:sym typeface="Canva Sans"/>
              </a:rPr>
              <a:t>A Design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071" y="4729824"/>
            <a:ext cx="11830509" cy="1620252"/>
            <a:chOff x="0" y="0"/>
            <a:chExt cx="5358476" cy="733872"/>
          </a:xfrm>
        </p:grpSpPr>
        <p:sp>
          <p:nvSpPr>
            <p:cNvPr name="Freeform 3" id="3"/>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4" id="4"/>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Freeform 5" id="5"/>
          <p:cNvSpPr/>
          <p:nvPr/>
        </p:nvSpPr>
        <p:spPr>
          <a:xfrm flipH="false" flipV="false" rot="0">
            <a:off x="6056254" y="1669950"/>
            <a:ext cx="621373" cy="526614"/>
          </a:xfrm>
          <a:custGeom>
            <a:avLst/>
            <a:gdLst/>
            <a:ahLst/>
            <a:cxnLst/>
            <a:rect r="r" b="b" t="t" l="l"/>
            <a:pathLst>
              <a:path h="526614" w="621373">
                <a:moveTo>
                  <a:pt x="0" y="0"/>
                </a:moveTo>
                <a:lnTo>
                  <a:pt x="621373" y="0"/>
                </a:lnTo>
                <a:lnTo>
                  <a:pt x="621373" y="526613"/>
                </a:lnTo>
                <a:lnTo>
                  <a:pt x="0" y="526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7071" y="-1022082"/>
            <a:ext cx="11830509" cy="1620252"/>
            <a:chOff x="0" y="0"/>
            <a:chExt cx="5358476" cy="733872"/>
          </a:xfrm>
        </p:grpSpPr>
        <p:sp>
          <p:nvSpPr>
            <p:cNvPr name="Freeform 7" id="7"/>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8" id="8"/>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Freeform 9" id="9"/>
          <p:cNvSpPr/>
          <p:nvPr/>
        </p:nvSpPr>
        <p:spPr>
          <a:xfrm flipH="false" flipV="false" rot="0">
            <a:off x="6511665" y="856717"/>
            <a:ext cx="2270840" cy="3520182"/>
          </a:xfrm>
          <a:custGeom>
            <a:avLst/>
            <a:gdLst/>
            <a:ahLst/>
            <a:cxnLst/>
            <a:rect r="r" b="b" t="t" l="l"/>
            <a:pathLst>
              <a:path h="3520182" w="2270840">
                <a:moveTo>
                  <a:pt x="0" y="0"/>
                </a:moveTo>
                <a:lnTo>
                  <a:pt x="2270841" y="0"/>
                </a:lnTo>
                <a:lnTo>
                  <a:pt x="2270841" y="3520182"/>
                </a:lnTo>
                <a:lnTo>
                  <a:pt x="0" y="3520182"/>
                </a:lnTo>
                <a:lnTo>
                  <a:pt x="0" y="0"/>
                </a:lnTo>
                <a:close/>
              </a:path>
            </a:pathLst>
          </a:custGeom>
          <a:blipFill>
            <a:blip r:embed="rId4"/>
            <a:stretch>
              <a:fillRect l="0" t="0" r="0" b="0"/>
            </a:stretch>
          </a:blipFill>
        </p:spPr>
      </p:sp>
      <p:sp>
        <p:nvSpPr>
          <p:cNvPr name="Freeform 10" id="10"/>
          <p:cNvSpPr/>
          <p:nvPr/>
        </p:nvSpPr>
        <p:spPr>
          <a:xfrm flipH="false" flipV="false" rot="0">
            <a:off x="8928501" y="856717"/>
            <a:ext cx="2249726" cy="3614560"/>
          </a:xfrm>
          <a:custGeom>
            <a:avLst/>
            <a:gdLst/>
            <a:ahLst/>
            <a:cxnLst/>
            <a:rect r="r" b="b" t="t" l="l"/>
            <a:pathLst>
              <a:path h="3614560" w="2249726">
                <a:moveTo>
                  <a:pt x="0" y="0"/>
                </a:moveTo>
                <a:lnTo>
                  <a:pt x="2249726" y="0"/>
                </a:lnTo>
                <a:lnTo>
                  <a:pt x="2249726" y="3614560"/>
                </a:lnTo>
                <a:lnTo>
                  <a:pt x="0" y="3614560"/>
                </a:lnTo>
                <a:lnTo>
                  <a:pt x="0" y="0"/>
                </a:lnTo>
                <a:close/>
              </a:path>
            </a:pathLst>
          </a:custGeom>
          <a:blipFill>
            <a:blip r:embed="rId5"/>
            <a:stretch>
              <a:fillRect l="0" t="0" r="0" b="0"/>
            </a:stretch>
          </a:blipFill>
        </p:spPr>
      </p:sp>
      <p:sp>
        <p:nvSpPr>
          <p:cNvPr name="TextBox 11" id="11"/>
          <p:cNvSpPr txBox="true"/>
          <p:nvPr/>
        </p:nvSpPr>
        <p:spPr>
          <a:xfrm rot="0">
            <a:off x="876771" y="4663149"/>
            <a:ext cx="9676458" cy="1218037"/>
          </a:xfrm>
          <a:prstGeom prst="rect">
            <a:avLst/>
          </a:prstGeom>
        </p:spPr>
        <p:txBody>
          <a:bodyPr anchor="t" rtlCol="false" tIns="0" lIns="0" bIns="0" rIns="0">
            <a:spAutoFit/>
          </a:bodyPr>
          <a:lstStyle/>
          <a:p>
            <a:pPr algn="ctr">
              <a:lnSpc>
                <a:spcPts val="4921"/>
              </a:lnSpc>
            </a:pPr>
            <a:r>
              <a:rPr lang="en-US" sz="3515" b="true">
                <a:solidFill>
                  <a:srgbClr val="B9ECFF"/>
                </a:solidFill>
                <a:latin typeface="Montserrat Bold"/>
                <a:ea typeface="Montserrat Bold"/>
                <a:cs typeface="Montserrat Bold"/>
                <a:sym typeface="Montserrat Bold"/>
              </a:rPr>
              <a:t>An Education Institution Graphic Design Project</a:t>
            </a:r>
          </a:p>
        </p:txBody>
      </p:sp>
      <p:sp>
        <p:nvSpPr>
          <p:cNvPr name="TextBox 12" id="12"/>
          <p:cNvSpPr txBox="true"/>
          <p:nvPr/>
        </p:nvSpPr>
        <p:spPr>
          <a:xfrm rot="0">
            <a:off x="3425882" y="88986"/>
            <a:ext cx="4664603" cy="370236"/>
          </a:xfrm>
          <a:prstGeom prst="rect">
            <a:avLst/>
          </a:prstGeom>
        </p:spPr>
        <p:txBody>
          <a:bodyPr anchor="t" rtlCol="false" tIns="0" lIns="0" bIns="0" rIns="0">
            <a:spAutoFit/>
          </a:bodyPr>
          <a:lstStyle/>
          <a:p>
            <a:pPr algn="ctr">
              <a:lnSpc>
                <a:spcPts val="3062"/>
              </a:lnSpc>
            </a:pPr>
            <a:r>
              <a:rPr lang="en-US" sz="2187" b="true">
                <a:solidFill>
                  <a:srgbClr val="F7F9FC"/>
                </a:solidFill>
                <a:latin typeface="Montserrat Bold"/>
                <a:ea typeface="Montserrat Bold"/>
                <a:cs typeface="Montserrat Bold"/>
                <a:sym typeface="Montserrat Bold"/>
              </a:rPr>
              <a:t>INSTITUTION ID CARD DESIGN</a:t>
            </a:r>
          </a:p>
        </p:txBody>
      </p:sp>
      <p:sp>
        <p:nvSpPr>
          <p:cNvPr name="TextBox 13" id="13"/>
          <p:cNvSpPr txBox="true"/>
          <p:nvPr/>
        </p:nvSpPr>
        <p:spPr>
          <a:xfrm rot="0">
            <a:off x="598170" y="918420"/>
            <a:ext cx="5446818" cy="3552858"/>
          </a:xfrm>
          <a:prstGeom prst="rect">
            <a:avLst/>
          </a:prstGeom>
        </p:spPr>
        <p:txBody>
          <a:bodyPr anchor="t" rtlCol="false" tIns="0" lIns="0" bIns="0" rIns="0">
            <a:spAutoFit/>
          </a:bodyPr>
          <a:lstStyle/>
          <a:p>
            <a:pPr algn="just" marL="404536" indent="-202268" lvl="1">
              <a:lnSpc>
                <a:spcPts val="2623"/>
              </a:lnSpc>
              <a:buFont typeface="Arial"/>
              <a:buChar char="•"/>
            </a:pPr>
            <a:r>
              <a:rPr lang="en-US" sz="1873">
                <a:solidFill>
                  <a:srgbClr val="1866CD"/>
                </a:solidFill>
                <a:latin typeface="Canva Sans"/>
                <a:ea typeface="Canva Sans"/>
                <a:cs typeface="Canva Sans"/>
                <a:sym typeface="Canva Sans"/>
              </a:rPr>
              <a:t>To design a Student ID Card for a university, focus on including the university's logo, the student's photo, and key details like name, ID number, course, and department.</a:t>
            </a:r>
          </a:p>
          <a:p>
            <a:pPr algn="just" marL="404536" indent="-202268" lvl="1">
              <a:lnSpc>
                <a:spcPts val="2623"/>
              </a:lnSpc>
              <a:buFont typeface="Arial"/>
              <a:buChar char="•"/>
            </a:pPr>
            <a:r>
              <a:rPr lang="en-US" sz="1873">
                <a:solidFill>
                  <a:srgbClr val="1866CD"/>
                </a:solidFill>
                <a:latin typeface="Canva Sans"/>
                <a:ea typeface="Canva Sans"/>
                <a:cs typeface="Canva Sans"/>
                <a:sym typeface="Canva Sans"/>
              </a:rPr>
              <a:t>Choose a professional and readable font, with colors that reflect the university's branding.</a:t>
            </a:r>
          </a:p>
          <a:p>
            <a:pPr algn="just" marL="404536" indent="-202268" lvl="1">
              <a:lnSpc>
                <a:spcPts val="2623"/>
              </a:lnSpc>
              <a:buFont typeface="Arial"/>
              <a:buChar char="•"/>
            </a:pPr>
            <a:r>
              <a:rPr lang="en-US" sz="1873">
                <a:solidFill>
                  <a:srgbClr val="1866CD"/>
                </a:solidFill>
                <a:latin typeface="Canva Sans"/>
                <a:ea typeface="Canva Sans"/>
                <a:cs typeface="Canva Sans"/>
                <a:sym typeface="Canva Sans"/>
              </a:rPr>
              <a:t>Ensure the layout is balanced, with clear sections for easy identification and security features.</a:t>
            </a:r>
          </a:p>
          <a:p>
            <a:pPr algn="ctr">
              <a:lnSpc>
                <a:spcPts val="262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071" y="4729824"/>
            <a:ext cx="11830509" cy="1620252"/>
            <a:chOff x="0" y="0"/>
            <a:chExt cx="5358476" cy="733872"/>
          </a:xfrm>
        </p:grpSpPr>
        <p:sp>
          <p:nvSpPr>
            <p:cNvPr name="Freeform 3" id="3"/>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4" id="4"/>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Freeform 5" id="5"/>
          <p:cNvSpPr/>
          <p:nvPr/>
        </p:nvSpPr>
        <p:spPr>
          <a:xfrm flipH="false" flipV="false" rot="0">
            <a:off x="6056254" y="1669950"/>
            <a:ext cx="621373" cy="526614"/>
          </a:xfrm>
          <a:custGeom>
            <a:avLst/>
            <a:gdLst/>
            <a:ahLst/>
            <a:cxnLst/>
            <a:rect r="r" b="b" t="t" l="l"/>
            <a:pathLst>
              <a:path h="526614" w="621373">
                <a:moveTo>
                  <a:pt x="0" y="0"/>
                </a:moveTo>
                <a:lnTo>
                  <a:pt x="621373" y="0"/>
                </a:lnTo>
                <a:lnTo>
                  <a:pt x="621373" y="526613"/>
                </a:lnTo>
                <a:lnTo>
                  <a:pt x="0" y="526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7071" y="-1022082"/>
            <a:ext cx="11830509" cy="1620252"/>
            <a:chOff x="0" y="0"/>
            <a:chExt cx="5358476" cy="733872"/>
          </a:xfrm>
        </p:grpSpPr>
        <p:sp>
          <p:nvSpPr>
            <p:cNvPr name="Freeform 7" id="7"/>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8" id="8"/>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Freeform 9" id="9"/>
          <p:cNvSpPr/>
          <p:nvPr/>
        </p:nvSpPr>
        <p:spPr>
          <a:xfrm flipH="false" flipV="false" rot="0">
            <a:off x="6844689" y="895679"/>
            <a:ext cx="2081824" cy="3536635"/>
          </a:xfrm>
          <a:custGeom>
            <a:avLst/>
            <a:gdLst/>
            <a:ahLst/>
            <a:cxnLst/>
            <a:rect r="r" b="b" t="t" l="l"/>
            <a:pathLst>
              <a:path h="3536635" w="2081824">
                <a:moveTo>
                  <a:pt x="0" y="0"/>
                </a:moveTo>
                <a:lnTo>
                  <a:pt x="2081824" y="0"/>
                </a:lnTo>
                <a:lnTo>
                  <a:pt x="2081824" y="3536636"/>
                </a:lnTo>
                <a:lnTo>
                  <a:pt x="0" y="3536636"/>
                </a:lnTo>
                <a:lnTo>
                  <a:pt x="0" y="0"/>
                </a:lnTo>
                <a:close/>
              </a:path>
            </a:pathLst>
          </a:custGeom>
          <a:blipFill>
            <a:blip r:embed="rId4"/>
            <a:stretch>
              <a:fillRect l="0" t="0" r="0" b="0"/>
            </a:stretch>
          </a:blipFill>
        </p:spPr>
      </p:sp>
      <p:sp>
        <p:nvSpPr>
          <p:cNvPr name="Freeform 10" id="10"/>
          <p:cNvSpPr/>
          <p:nvPr/>
        </p:nvSpPr>
        <p:spPr>
          <a:xfrm flipH="false" flipV="false" rot="0">
            <a:off x="9093575" y="895679"/>
            <a:ext cx="2081824" cy="3536635"/>
          </a:xfrm>
          <a:custGeom>
            <a:avLst/>
            <a:gdLst/>
            <a:ahLst/>
            <a:cxnLst/>
            <a:rect r="r" b="b" t="t" l="l"/>
            <a:pathLst>
              <a:path h="3536635" w="2081824">
                <a:moveTo>
                  <a:pt x="0" y="0"/>
                </a:moveTo>
                <a:lnTo>
                  <a:pt x="2081824" y="0"/>
                </a:lnTo>
                <a:lnTo>
                  <a:pt x="2081824" y="3536636"/>
                </a:lnTo>
                <a:lnTo>
                  <a:pt x="0" y="3536636"/>
                </a:lnTo>
                <a:lnTo>
                  <a:pt x="0" y="0"/>
                </a:lnTo>
                <a:close/>
              </a:path>
            </a:pathLst>
          </a:custGeom>
          <a:blipFill>
            <a:blip r:embed="rId5"/>
            <a:stretch>
              <a:fillRect l="0" t="0" r="0" b="0"/>
            </a:stretch>
          </a:blipFill>
        </p:spPr>
      </p:sp>
      <p:sp>
        <p:nvSpPr>
          <p:cNvPr name="TextBox 11" id="11"/>
          <p:cNvSpPr txBox="true"/>
          <p:nvPr/>
        </p:nvSpPr>
        <p:spPr>
          <a:xfrm rot="0">
            <a:off x="876771" y="4663149"/>
            <a:ext cx="9676458" cy="1218037"/>
          </a:xfrm>
          <a:prstGeom prst="rect">
            <a:avLst/>
          </a:prstGeom>
        </p:spPr>
        <p:txBody>
          <a:bodyPr anchor="t" rtlCol="false" tIns="0" lIns="0" bIns="0" rIns="0">
            <a:spAutoFit/>
          </a:bodyPr>
          <a:lstStyle/>
          <a:p>
            <a:pPr algn="ctr">
              <a:lnSpc>
                <a:spcPts val="4921"/>
              </a:lnSpc>
            </a:pPr>
            <a:r>
              <a:rPr lang="en-US" sz="3515" b="true">
                <a:solidFill>
                  <a:srgbClr val="B9ECFF"/>
                </a:solidFill>
                <a:latin typeface="Montserrat Bold"/>
                <a:ea typeface="Montserrat Bold"/>
                <a:cs typeface="Montserrat Bold"/>
                <a:sym typeface="Montserrat Bold"/>
              </a:rPr>
              <a:t>An Education Institution Graphic Design Project</a:t>
            </a:r>
          </a:p>
        </p:txBody>
      </p:sp>
      <p:sp>
        <p:nvSpPr>
          <p:cNvPr name="TextBox 12" id="12"/>
          <p:cNvSpPr txBox="true"/>
          <p:nvPr/>
        </p:nvSpPr>
        <p:spPr>
          <a:xfrm rot="0">
            <a:off x="3425882" y="88986"/>
            <a:ext cx="4664603" cy="370236"/>
          </a:xfrm>
          <a:prstGeom prst="rect">
            <a:avLst/>
          </a:prstGeom>
        </p:spPr>
        <p:txBody>
          <a:bodyPr anchor="t" rtlCol="false" tIns="0" lIns="0" bIns="0" rIns="0">
            <a:spAutoFit/>
          </a:bodyPr>
          <a:lstStyle/>
          <a:p>
            <a:pPr algn="ctr">
              <a:lnSpc>
                <a:spcPts val="3062"/>
              </a:lnSpc>
            </a:pPr>
            <a:r>
              <a:rPr lang="en-US" sz="2187" b="true">
                <a:solidFill>
                  <a:srgbClr val="F7F9FC"/>
                </a:solidFill>
                <a:latin typeface="Montserrat Bold"/>
                <a:ea typeface="Montserrat Bold"/>
                <a:cs typeface="Montserrat Bold"/>
                <a:sym typeface="Montserrat Bold"/>
              </a:rPr>
              <a:t>INSTITUTION ID CARD DESIGN</a:t>
            </a:r>
          </a:p>
        </p:txBody>
      </p:sp>
      <p:sp>
        <p:nvSpPr>
          <p:cNvPr name="TextBox 13" id="13"/>
          <p:cNvSpPr txBox="true"/>
          <p:nvPr/>
        </p:nvSpPr>
        <p:spPr>
          <a:xfrm rot="0">
            <a:off x="407846" y="1043509"/>
            <a:ext cx="6036073" cy="3073452"/>
          </a:xfrm>
          <a:prstGeom prst="rect">
            <a:avLst/>
          </a:prstGeom>
        </p:spPr>
        <p:txBody>
          <a:bodyPr anchor="t" rtlCol="false" tIns="0" lIns="0" bIns="0" rIns="0">
            <a:spAutoFit/>
          </a:bodyPr>
          <a:lstStyle/>
          <a:p>
            <a:pPr algn="just" marL="382014" indent="-191007" lvl="1">
              <a:lnSpc>
                <a:spcPts val="2477"/>
              </a:lnSpc>
              <a:buFont typeface="Arial"/>
              <a:buChar char="•"/>
            </a:pPr>
            <a:r>
              <a:rPr lang="en-US" sz="1769">
                <a:solidFill>
                  <a:srgbClr val="1866CD"/>
                </a:solidFill>
                <a:latin typeface="Canva Sans"/>
                <a:ea typeface="Canva Sans"/>
                <a:cs typeface="Canva Sans"/>
                <a:sym typeface="Canva Sans"/>
              </a:rPr>
              <a:t>Use a clean, professional layout with the university logo at the top, staff photo on the left, and essential details.</a:t>
            </a:r>
          </a:p>
          <a:p>
            <a:pPr algn="just" marL="382014" indent="-191007" lvl="1">
              <a:lnSpc>
                <a:spcPts val="2477"/>
              </a:lnSpc>
              <a:buFont typeface="Arial"/>
              <a:buChar char="•"/>
            </a:pPr>
            <a:r>
              <a:rPr lang="en-US" sz="1769">
                <a:solidFill>
                  <a:srgbClr val="1866CD"/>
                </a:solidFill>
                <a:latin typeface="Canva Sans"/>
                <a:ea typeface="Canva Sans"/>
                <a:cs typeface="Canva Sans"/>
                <a:sym typeface="Canva Sans"/>
              </a:rPr>
              <a:t>Incorporate the university's official colors for consistency and branding, ensuring readability with contrasting text colors for clear identification.</a:t>
            </a:r>
          </a:p>
          <a:p>
            <a:pPr algn="just" marL="382014" indent="-191007" lvl="1">
              <a:lnSpc>
                <a:spcPts val="2477"/>
              </a:lnSpc>
              <a:buFont typeface="Arial"/>
              <a:buChar char="•"/>
            </a:pPr>
            <a:r>
              <a:rPr lang="en-US" sz="1769">
                <a:solidFill>
                  <a:srgbClr val="1866CD"/>
                </a:solidFill>
                <a:latin typeface="Canva Sans"/>
                <a:ea typeface="Canva Sans"/>
                <a:cs typeface="Canva Sans"/>
                <a:sym typeface="Canva Sans"/>
              </a:rPr>
              <a:t>Include a barcode/QR code for scanning, a staff ID number, and a holographic seal or watermark to prevent unauthorized duplication.</a:t>
            </a:r>
          </a:p>
          <a:p>
            <a:pPr algn="just">
              <a:lnSpc>
                <a:spcPts val="2477"/>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071" y="4729824"/>
            <a:ext cx="11830509" cy="1620252"/>
            <a:chOff x="0" y="0"/>
            <a:chExt cx="5358476" cy="733872"/>
          </a:xfrm>
        </p:grpSpPr>
        <p:sp>
          <p:nvSpPr>
            <p:cNvPr name="Freeform 3" id="3"/>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4" id="4"/>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grpSp>
        <p:nvGrpSpPr>
          <p:cNvPr name="Group 5" id="5"/>
          <p:cNvGrpSpPr/>
          <p:nvPr/>
        </p:nvGrpSpPr>
        <p:grpSpPr>
          <a:xfrm rot="0">
            <a:off x="-157071" y="-1022082"/>
            <a:ext cx="11830509" cy="1620252"/>
            <a:chOff x="0" y="0"/>
            <a:chExt cx="5358476" cy="733872"/>
          </a:xfrm>
        </p:grpSpPr>
        <p:sp>
          <p:nvSpPr>
            <p:cNvPr name="Freeform 6" id="6"/>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7" id="7"/>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TextBox 8" id="8"/>
          <p:cNvSpPr txBox="true"/>
          <p:nvPr/>
        </p:nvSpPr>
        <p:spPr>
          <a:xfrm rot="0">
            <a:off x="722073" y="1023254"/>
            <a:ext cx="7118071" cy="3243387"/>
          </a:xfrm>
          <a:prstGeom prst="rect">
            <a:avLst/>
          </a:prstGeom>
        </p:spPr>
        <p:txBody>
          <a:bodyPr anchor="t" rtlCol="false" tIns="0" lIns="0" bIns="0" rIns="0">
            <a:spAutoFit/>
          </a:bodyPr>
          <a:lstStyle/>
          <a:p>
            <a:pPr algn="just" marL="444235" indent="-222117" lvl="1">
              <a:lnSpc>
                <a:spcPts val="2880"/>
              </a:lnSpc>
              <a:buFont typeface="Arial"/>
              <a:buChar char="•"/>
            </a:pPr>
            <a:r>
              <a:rPr lang="en-US" sz="2057">
                <a:solidFill>
                  <a:srgbClr val="1866CD"/>
                </a:solidFill>
                <a:latin typeface="Canva Sans"/>
                <a:ea typeface="Canva Sans"/>
                <a:cs typeface="Canva Sans"/>
                <a:sym typeface="Canva Sans"/>
              </a:rPr>
              <a:t>To design a university poster, focus on a clean, professional layout with clear headings and readable fonts. </a:t>
            </a:r>
          </a:p>
          <a:p>
            <a:pPr algn="just" marL="444235" indent="-222117" lvl="1">
              <a:lnSpc>
                <a:spcPts val="2880"/>
              </a:lnSpc>
              <a:buFont typeface="Arial"/>
              <a:buChar char="•"/>
            </a:pPr>
            <a:r>
              <a:rPr lang="en-US" sz="2057">
                <a:solidFill>
                  <a:srgbClr val="1866CD"/>
                </a:solidFill>
                <a:latin typeface="Canva Sans"/>
                <a:ea typeface="Canva Sans"/>
                <a:cs typeface="Canva Sans"/>
                <a:sym typeface="Canva Sans"/>
              </a:rPr>
              <a:t>Use the university's branding colors and logo to maintain consistency. </a:t>
            </a:r>
          </a:p>
          <a:p>
            <a:pPr algn="just" marL="444235" indent="-222117" lvl="1">
              <a:lnSpc>
                <a:spcPts val="2880"/>
              </a:lnSpc>
              <a:buFont typeface="Arial"/>
              <a:buChar char="•"/>
            </a:pPr>
            <a:r>
              <a:rPr lang="en-US" sz="2057">
                <a:solidFill>
                  <a:srgbClr val="1866CD"/>
                </a:solidFill>
                <a:latin typeface="Canva Sans"/>
                <a:ea typeface="Canva Sans"/>
                <a:cs typeface="Canva Sans"/>
                <a:sym typeface="Canva Sans"/>
              </a:rPr>
              <a:t>Include essential information such as event details or announcements, ensuring it's visually balanced and engaging.</a:t>
            </a:r>
          </a:p>
          <a:p>
            <a:pPr algn="just">
              <a:lnSpc>
                <a:spcPts val="2880"/>
              </a:lnSpc>
            </a:pPr>
          </a:p>
        </p:txBody>
      </p:sp>
      <p:sp>
        <p:nvSpPr>
          <p:cNvPr name="Freeform 9" id="9"/>
          <p:cNvSpPr/>
          <p:nvPr/>
        </p:nvSpPr>
        <p:spPr>
          <a:xfrm flipH="false" flipV="false" rot="0">
            <a:off x="8416732" y="1018008"/>
            <a:ext cx="2502427" cy="3248633"/>
          </a:xfrm>
          <a:custGeom>
            <a:avLst/>
            <a:gdLst/>
            <a:ahLst/>
            <a:cxnLst/>
            <a:rect r="r" b="b" t="t" l="l"/>
            <a:pathLst>
              <a:path h="3248633" w="2502427">
                <a:moveTo>
                  <a:pt x="0" y="0"/>
                </a:moveTo>
                <a:lnTo>
                  <a:pt x="2502427" y="0"/>
                </a:lnTo>
                <a:lnTo>
                  <a:pt x="2502427" y="3248633"/>
                </a:lnTo>
                <a:lnTo>
                  <a:pt x="0" y="3248633"/>
                </a:lnTo>
                <a:lnTo>
                  <a:pt x="0" y="0"/>
                </a:lnTo>
                <a:close/>
              </a:path>
            </a:pathLst>
          </a:custGeom>
          <a:blipFill>
            <a:blip r:embed="rId2"/>
            <a:stretch>
              <a:fillRect l="0" t="0" r="0" b="0"/>
            </a:stretch>
          </a:blipFill>
        </p:spPr>
      </p:sp>
      <p:sp>
        <p:nvSpPr>
          <p:cNvPr name="TextBox 10" id="10"/>
          <p:cNvSpPr txBox="true"/>
          <p:nvPr/>
        </p:nvSpPr>
        <p:spPr>
          <a:xfrm rot="0">
            <a:off x="876771" y="4663149"/>
            <a:ext cx="9676458" cy="1218037"/>
          </a:xfrm>
          <a:prstGeom prst="rect">
            <a:avLst/>
          </a:prstGeom>
        </p:spPr>
        <p:txBody>
          <a:bodyPr anchor="t" rtlCol="false" tIns="0" lIns="0" bIns="0" rIns="0">
            <a:spAutoFit/>
          </a:bodyPr>
          <a:lstStyle/>
          <a:p>
            <a:pPr algn="ctr">
              <a:lnSpc>
                <a:spcPts val="4921"/>
              </a:lnSpc>
            </a:pPr>
            <a:r>
              <a:rPr lang="en-US" sz="3515" b="true">
                <a:solidFill>
                  <a:srgbClr val="B9ECFF"/>
                </a:solidFill>
                <a:latin typeface="Montserrat Bold"/>
                <a:ea typeface="Montserrat Bold"/>
                <a:cs typeface="Montserrat Bold"/>
                <a:sym typeface="Montserrat Bold"/>
              </a:rPr>
              <a:t>An Education Institution Graphic Design Project</a:t>
            </a:r>
          </a:p>
        </p:txBody>
      </p:sp>
      <p:sp>
        <p:nvSpPr>
          <p:cNvPr name="TextBox 11" id="11"/>
          <p:cNvSpPr txBox="true"/>
          <p:nvPr/>
        </p:nvSpPr>
        <p:spPr>
          <a:xfrm rot="0">
            <a:off x="3425882" y="88986"/>
            <a:ext cx="4664603" cy="370236"/>
          </a:xfrm>
          <a:prstGeom prst="rect">
            <a:avLst/>
          </a:prstGeom>
        </p:spPr>
        <p:txBody>
          <a:bodyPr anchor="t" rtlCol="false" tIns="0" lIns="0" bIns="0" rIns="0">
            <a:spAutoFit/>
          </a:bodyPr>
          <a:lstStyle/>
          <a:p>
            <a:pPr algn="ctr">
              <a:lnSpc>
                <a:spcPts val="3062"/>
              </a:lnSpc>
            </a:pPr>
            <a:r>
              <a:rPr lang="en-US" sz="2187" b="true">
                <a:solidFill>
                  <a:srgbClr val="F7F9FC"/>
                </a:solidFill>
                <a:latin typeface="Montserrat Bold"/>
                <a:ea typeface="Montserrat Bold"/>
                <a:cs typeface="Montserrat Bold"/>
                <a:sym typeface="Montserrat Bold"/>
              </a:rPr>
              <a:t>INSTITUTION POSTER 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071" y="4729824"/>
            <a:ext cx="11830509" cy="1620252"/>
            <a:chOff x="0" y="0"/>
            <a:chExt cx="5358476" cy="733872"/>
          </a:xfrm>
        </p:grpSpPr>
        <p:sp>
          <p:nvSpPr>
            <p:cNvPr name="Freeform 3" id="3"/>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4" id="4"/>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grpSp>
        <p:nvGrpSpPr>
          <p:cNvPr name="Group 5" id="5"/>
          <p:cNvGrpSpPr/>
          <p:nvPr/>
        </p:nvGrpSpPr>
        <p:grpSpPr>
          <a:xfrm rot="0">
            <a:off x="-157071" y="-1022082"/>
            <a:ext cx="11830509" cy="1620252"/>
            <a:chOff x="0" y="0"/>
            <a:chExt cx="5358476" cy="733872"/>
          </a:xfrm>
        </p:grpSpPr>
        <p:sp>
          <p:nvSpPr>
            <p:cNvPr name="Freeform 6" id="6"/>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7" id="7"/>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Freeform 8" id="8"/>
          <p:cNvSpPr/>
          <p:nvPr/>
        </p:nvSpPr>
        <p:spPr>
          <a:xfrm flipH="false" flipV="false" rot="0">
            <a:off x="8404399" y="809559"/>
            <a:ext cx="2549853" cy="3708876"/>
          </a:xfrm>
          <a:custGeom>
            <a:avLst/>
            <a:gdLst/>
            <a:ahLst/>
            <a:cxnLst/>
            <a:rect r="r" b="b" t="t" l="l"/>
            <a:pathLst>
              <a:path h="3708876" w="2549853">
                <a:moveTo>
                  <a:pt x="0" y="0"/>
                </a:moveTo>
                <a:lnTo>
                  <a:pt x="2549852" y="0"/>
                </a:lnTo>
                <a:lnTo>
                  <a:pt x="2549852" y="3708876"/>
                </a:lnTo>
                <a:lnTo>
                  <a:pt x="0" y="3708876"/>
                </a:lnTo>
                <a:lnTo>
                  <a:pt x="0" y="0"/>
                </a:lnTo>
                <a:close/>
              </a:path>
            </a:pathLst>
          </a:custGeom>
          <a:blipFill>
            <a:blip r:embed="rId2"/>
            <a:stretch>
              <a:fillRect l="0" t="0" r="0" b="0"/>
            </a:stretch>
          </a:blipFill>
        </p:spPr>
      </p:sp>
      <p:sp>
        <p:nvSpPr>
          <p:cNvPr name="TextBox 9" id="9"/>
          <p:cNvSpPr txBox="true"/>
          <p:nvPr/>
        </p:nvSpPr>
        <p:spPr>
          <a:xfrm rot="0">
            <a:off x="876771" y="4663149"/>
            <a:ext cx="9676458" cy="1218037"/>
          </a:xfrm>
          <a:prstGeom prst="rect">
            <a:avLst/>
          </a:prstGeom>
        </p:spPr>
        <p:txBody>
          <a:bodyPr anchor="t" rtlCol="false" tIns="0" lIns="0" bIns="0" rIns="0">
            <a:spAutoFit/>
          </a:bodyPr>
          <a:lstStyle/>
          <a:p>
            <a:pPr algn="ctr">
              <a:lnSpc>
                <a:spcPts val="4921"/>
              </a:lnSpc>
            </a:pPr>
            <a:r>
              <a:rPr lang="en-US" sz="3515" b="true">
                <a:solidFill>
                  <a:srgbClr val="B9ECFF"/>
                </a:solidFill>
                <a:latin typeface="Montserrat Bold"/>
                <a:ea typeface="Montserrat Bold"/>
                <a:cs typeface="Montserrat Bold"/>
                <a:sym typeface="Montserrat Bold"/>
              </a:rPr>
              <a:t>An Education Institution Graphic Design Project</a:t>
            </a:r>
          </a:p>
        </p:txBody>
      </p:sp>
      <p:sp>
        <p:nvSpPr>
          <p:cNvPr name="TextBox 10" id="10"/>
          <p:cNvSpPr txBox="true"/>
          <p:nvPr/>
        </p:nvSpPr>
        <p:spPr>
          <a:xfrm rot="0">
            <a:off x="3425882" y="88986"/>
            <a:ext cx="4978516" cy="370236"/>
          </a:xfrm>
          <a:prstGeom prst="rect">
            <a:avLst/>
          </a:prstGeom>
        </p:spPr>
        <p:txBody>
          <a:bodyPr anchor="t" rtlCol="false" tIns="0" lIns="0" bIns="0" rIns="0">
            <a:spAutoFit/>
          </a:bodyPr>
          <a:lstStyle/>
          <a:p>
            <a:pPr algn="ctr">
              <a:lnSpc>
                <a:spcPts val="3062"/>
              </a:lnSpc>
            </a:pPr>
            <a:r>
              <a:rPr lang="en-US" sz="2187" b="true">
                <a:solidFill>
                  <a:srgbClr val="F7F9FC"/>
                </a:solidFill>
                <a:latin typeface="Montserrat Bold"/>
                <a:ea typeface="Montserrat Bold"/>
                <a:cs typeface="Montserrat Bold"/>
                <a:sym typeface="Montserrat Bold"/>
              </a:rPr>
              <a:t>INSTITUTION PAMPHLET DESIGN</a:t>
            </a:r>
          </a:p>
        </p:txBody>
      </p:sp>
      <p:sp>
        <p:nvSpPr>
          <p:cNvPr name="TextBox 11" id="11"/>
          <p:cNvSpPr txBox="true"/>
          <p:nvPr/>
        </p:nvSpPr>
        <p:spPr>
          <a:xfrm rot="0">
            <a:off x="598170" y="910489"/>
            <a:ext cx="7248751" cy="3492608"/>
          </a:xfrm>
          <a:prstGeom prst="rect">
            <a:avLst/>
          </a:prstGeom>
        </p:spPr>
        <p:txBody>
          <a:bodyPr anchor="t" rtlCol="false" tIns="0" lIns="0" bIns="0" rIns="0">
            <a:spAutoFit/>
          </a:bodyPr>
          <a:lstStyle/>
          <a:p>
            <a:pPr algn="just" marL="392751" indent="-196375" lvl="1">
              <a:lnSpc>
                <a:spcPts val="2546"/>
              </a:lnSpc>
              <a:buFont typeface="Arial"/>
              <a:buChar char="•"/>
            </a:pPr>
            <a:r>
              <a:rPr lang="en-US" sz="1819">
                <a:solidFill>
                  <a:srgbClr val="1866CD"/>
                </a:solidFill>
                <a:latin typeface="Poppins"/>
                <a:ea typeface="Poppins"/>
                <a:cs typeface="Poppins"/>
                <a:sym typeface="Poppins"/>
              </a:rPr>
              <a:t>To design a university pamphlet, start by choosing a clean, professional layout with the university's branding colors and logo. Include a compelling headline that highlights the university's key features, such as academic excellence and campus life.</a:t>
            </a:r>
          </a:p>
          <a:p>
            <a:pPr algn="just" marL="392751" indent="-196375" lvl="1">
              <a:lnSpc>
                <a:spcPts val="2546"/>
              </a:lnSpc>
              <a:buFont typeface="Arial"/>
              <a:buChar char="•"/>
            </a:pPr>
            <a:r>
              <a:rPr lang="en-US" sz="1819">
                <a:solidFill>
                  <a:srgbClr val="1866CD"/>
                </a:solidFill>
                <a:latin typeface="Poppins"/>
                <a:ea typeface="Poppins"/>
                <a:cs typeface="Poppins"/>
                <a:sym typeface="Poppins"/>
              </a:rPr>
              <a:t>Organize content into clear sections, like programs offered, facilities, and student testimonials. Use high-quality images of the campus and students to create visual interest. </a:t>
            </a:r>
          </a:p>
          <a:p>
            <a:pPr algn="just" marL="392751" indent="-196375" lvl="1">
              <a:lnSpc>
                <a:spcPts val="2546"/>
              </a:lnSpc>
              <a:buFont typeface="Arial"/>
              <a:buChar char="•"/>
            </a:pPr>
            <a:r>
              <a:rPr lang="en-US" sz="1819">
                <a:solidFill>
                  <a:srgbClr val="1866CD"/>
                </a:solidFill>
                <a:latin typeface="Poppins"/>
                <a:ea typeface="Poppins"/>
                <a:cs typeface="Poppins"/>
                <a:sym typeface="Poppins"/>
              </a:rPr>
              <a:t>Finish with a call to action, such as contact information or enrollment details, ensuring the design is easy to navigate.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071" y="4729824"/>
            <a:ext cx="11830509" cy="1620252"/>
            <a:chOff x="0" y="0"/>
            <a:chExt cx="5358476" cy="733872"/>
          </a:xfrm>
        </p:grpSpPr>
        <p:sp>
          <p:nvSpPr>
            <p:cNvPr name="Freeform 3" id="3"/>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4" id="4"/>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grpSp>
        <p:nvGrpSpPr>
          <p:cNvPr name="Group 5" id="5"/>
          <p:cNvGrpSpPr/>
          <p:nvPr/>
        </p:nvGrpSpPr>
        <p:grpSpPr>
          <a:xfrm rot="0">
            <a:off x="-157071" y="-1022082"/>
            <a:ext cx="11830509" cy="1620252"/>
            <a:chOff x="0" y="0"/>
            <a:chExt cx="5358476" cy="733872"/>
          </a:xfrm>
        </p:grpSpPr>
        <p:sp>
          <p:nvSpPr>
            <p:cNvPr name="Freeform 6" id="6"/>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7" id="7"/>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Freeform 8" id="8"/>
          <p:cNvSpPr/>
          <p:nvPr/>
        </p:nvSpPr>
        <p:spPr>
          <a:xfrm flipH="false" flipV="false" rot="0">
            <a:off x="8556710" y="912737"/>
            <a:ext cx="2308072" cy="3339660"/>
          </a:xfrm>
          <a:custGeom>
            <a:avLst/>
            <a:gdLst/>
            <a:ahLst/>
            <a:cxnLst/>
            <a:rect r="r" b="b" t="t" l="l"/>
            <a:pathLst>
              <a:path h="3339660" w="2308072">
                <a:moveTo>
                  <a:pt x="0" y="0"/>
                </a:moveTo>
                <a:lnTo>
                  <a:pt x="2308072" y="0"/>
                </a:lnTo>
                <a:lnTo>
                  <a:pt x="2308072" y="3339660"/>
                </a:lnTo>
                <a:lnTo>
                  <a:pt x="0" y="3339660"/>
                </a:lnTo>
                <a:lnTo>
                  <a:pt x="0" y="0"/>
                </a:lnTo>
                <a:close/>
              </a:path>
            </a:pathLst>
          </a:custGeom>
          <a:blipFill>
            <a:blip r:embed="rId2"/>
            <a:stretch>
              <a:fillRect l="0" t="-262" r="0" b="-262"/>
            </a:stretch>
          </a:blipFill>
        </p:spPr>
      </p:sp>
      <p:sp>
        <p:nvSpPr>
          <p:cNvPr name="TextBox 9" id="9"/>
          <p:cNvSpPr txBox="true"/>
          <p:nvPr/>
        </p:nvSpPr>
        <p:spPr>
          <a:xfrm rot="0">
            <a:off x="876771" y="4663149"/>
            <a:ext cx="9676458" cy="1218037"/>
          </a:xfrm>
          <a:prstGeom prst="rect">
            <a:avLst/>
          </a:prstGeom>
        </p:spPr>
        <p:txBody>
          <a:bodyPr anchor="t" rtlCol="false" tIns="0" lIns="0" bIns="0" rIns="0">
            <a:spAutoFit/>
          </a:bodyPr>
          <a:lstStyle/>
          <a:p>
            <a:pPr algn="ctr">
              <a:lnSpc>
                <a:spcPts val="4921"/>
              </a:lnSpc>
            </a:pPr>
            <a:r>
              <a:rPr lang="en-US" sz="3515" b="true">
                <a:solidFill>
                  <a:srgbClr val="B9ECFF"/>
                </a:solidFill>
                <a:latin typeface="Montserrat Bold"/>
                <a:ea typeface="Montserrat Bold"/>
                <a:cs typeface="Montserrat Bold"/>
                <a:sym typeface="Montserrat Bold"/>
              </a:rPr>
              <a:t>An Education Institution Graphic Design Project</a:t>
            </a:r>
          </a:p>
        </p:txBody>
      </p:sp>
      <p:sp>
        <p:nvSpPr>
          <p:cNvPr name="TextBox 10" id="10"/>
          <p:cNvSpPr txBox="true"/>
          <p:nvPr/>
        </p:nvSpPr>
        <p:spPr>
          <a:xfrm rot="0">
            <a:off x="1869164" y="112753"/>
            <a:ext cx="8004118" cy="370236"/>
          </a:xfrm>
          <a:prstGeom prst="rect">
            <a:avLst/>
          </a:prstGeom>
        </p:spPr>
        <p:txBody>
          <a:bodyPr anchor="t" rtlCol="false" tIns="0" lIns="0" bIns="0" rIns="0">
            <a:spAutoFit/>
          </a:bodyPr>
          <a:lstStyle/>
          <a:p>
            <a:pPr algn="ctr">
              <a:lnSpc>
                <a:spcPts val="3062"/>
              </a:lnSpc>
            </a:pPr>
            <a:r>
              <a:rPr lang="en-US" sz="2187" b="true">
                <a:solidFill>
                  <a:srgbClr val="F7F9FC"/>
                </a:solidFill>
                <a:latin typeface="Montserrat Bold"/>
                <a:ea typeface="Montserrat Bold"/>
                <a:cs typeface="Montserrat Bold"/>
                <a:sym typeface="Montserrat Bold"/>
              </a:rPr>
              <a:t>INSTITUTION SAMPLE DEGREE CERTIFICATE DESIGN</a:t>
            </a:r>
          </a:p>
        </p:txBody>
      </p:sp>
      <p:sp>
        <p:nvSpPr>
          <p:cNvPr name="TextBox 11" id="11"/>
          <p:cNvSpPr txBox="true"/>
          <p:nvPr/>
        </p:nvSpPr>
        <p:spPr>
          <a:xfrm rot="0">
            <a:off x="734260" y="932227"/>
            <a:ext cx="7366606" cy="3425439"/>
          </a:xfrm>
          <a:prstGeom prst="rect">
            <a:avLst/>
          </a:prstGeom>
        </p:spPr>
        <p:txBody>
          <a:bodyPr anchor="t" rtlCol="false" tIns="0" lIns="0" bIns="0" rIns="0">
            <a:spAutoFit/>
          </a:bodyPr>
          <a:lstStyle/>
          <a:p>
            <a:pPr algn="just" marL="430078" indent="-215039" lvl="1">
              <a:lnSpc>
                <a:spcPts val="2788"/>
              </a:lnSpc>
              <a:buFont typeface="Arial"/>
              <a:buChar char="•"/>
            </a:pPr>
            <a:r>
              <a:rPr lang="en-US" sz="1992">
                <a:solidFill>
                  <a:srgbClr val="1866CD"/>
                </a:solidFill>
                <a:latin typeface="Canva Sans"/>
                <a:ea typeface="Canva Sans"/>
                <a:cs typeface="Canva Sans"/>
                <a:sym typeface="Canva Sans"/>
              </a:rPr>
              <a:t>Use a clean and formal design, incorporating the university's logo, seal, and name prominently at the top, with clear borders and a structured format for the content.</a:t>
            </a:r>
          </a:p>
          <a:p>
            <a:pPr algn="just">
              <a:lnSpc>
                <a:spcPts val="2788"/>
              </a:lnSpc>
            </a:pPr>
          </a:p>
          <a:p>
            <a:pPr algn="just" marL="430078" indent="-215039" lvl="1">
              <a:lnSpc>
                <a:spcPts val="2788"/>
              </a:lnSpc>
              <a:buFont typeface="Arial"/>
              <a:buChar char="•"/>
            </a:pPr>
            <a:r>
              <a:rPr lang="en-US" sz="1992">
                <a:solidFill>
                  <a:srgbClr val="1866CD"/>
                </a:solidFill>
                <a:latin typeface="Canva Sans"/>
                <a:ea typeface="Canva Sans"/>
                <a:cs typeface="Canva Sans"/>
                <a:sym typeface="Canva Sans"/>
              </a:rPr>
              <a:t>Choose elegant, readable fonts for headings and body text. Include the degree title, recipient’s name, degree details, date, and authorized signatures, with appropriate spacing.</a:t>
            </a:r>
          </a:p>
          <a:p>
            <a:pPr algn="just">
              <a:lnSpc>
                <a:spcPts val="2788"/>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071" y="4729824"/>
            <a:ext cx="11830509" cy="1620252"/>
            <a:chOff x="0" y="0"/>
            <a:chExt cx="5358476" cy="733872"/>
          </a:xfrm>
        </p:grpSpPr>
        <p:sp>
          <p:nvSpPr>
            <p:cNvPr name="Freeform 3" id="3"/>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4" id="4"/>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grpSp>
        <p:nvGrpSpPr>
          <p:cNvPr name="Group 5" id="5"/>
          <p:cNvGrpSpPr/>
          <p:nvPr/>
        </p:nvGrpSpPr>
        <p:grpSpPr>
          <a:xfrm rot="0">
            <a:off x="-157071" y="-1022082"/>
            <a:ext cx="11830509" cy="1620252"/>
            <a:chOff x="0" y="0"/>
            <a:chExt cx="5358476" cy="733872"/>
          </a:xfrm>
        </p:grpSpPr>
        <p:sp>
          <p:nvSpPr>
            <p:cNvPr name="Freeform 6" id="6"/>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7" id="7"/>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TextBox 8" id="8"/>
          <p:cNvSpPr txBox="true"/>
          <p:nvPr/>
        </p:nvSpPr>
        <p:spPr>
          <a:xfrm rot="0">
            <a:off x="876771" y="4663149"/>
            <a:ext cx="9676458" cy="1218037"/>
          </a:xfrm>
          <a:prstGeom prst="rect">
            <a:avLst/>
          </a:prstGeom>
        </p:spPr>
        <p:txBody>
          <a:bodyPr anchor="t" rtlCol="false" tIns="0" lIns="0" bIns="0" rIns="0">
            <a:spAutoFit/>
          </a:bodyPr>
          <a:lstStyle/>
          <a:p>
            <a:pPr algn="ctr">
              <a:lnSpc>
                <a:spcPts val="4921"/>
              </a:lnSpc>
            </a:pPr>
            <a:r>
              <a:rPr lang="en-US" sz="3515" b="true">
                <a:solidFill>
                  <a:srgbClr val="B9ECFF"/>
                </a:solidFill>
                <a:latin typeface="Montserrat Bold"/>
                <a:ea typeface="Montserrat Bold"/>
                <a:cs typeface="Montserrat Bold"/>
                <a:sym typeface="Montserrat Bold"/>
              </a:rPr>
              <a:t>An Education Institution Graphic Design Project</a:t>
            </a:r>
          </a:p>
        </p:txBody>
      </p:sp>
      <p:sp>
        <p:nvSpPr>
          <p:cNvPr name="TextBox 9" id="9"/>
          <p:cNvSpPr txBox="true"/>
          <p:nvPr/>
        </p:nvSpPr>
        <p:spPr>
          <a:xfrm rot="0">
            <a:off x="598170" y="1238612"/>
            <a:ext cx="7142400" cy="3758454"/>
          </a:xfrm>
          <a:prstGeom prst="rect">
            <a:avLst/>
          </a:prstGeom>
        </p:spPr>
        <p:txBody>
          <a:bodyPr anchor="t" rtlCol="false" tIns="0" lIns="0" bIns="0" rIns="0">
            <a:spAutoFit/>
          </a:bodyPr>
          <a:lstStyle/>
          <a:p>
            <a:pPr algn="just" marL="525717" indent="-262858" lvl="1">
              <a:lnSpc>
                <a:spcPts val="3409"/>
              </a:lnSpc>
              <a:buFont typeface="Arial"/>
              <a:buChar char="•"/>
            </a:pPr>
            <a:r>
              <a:rPr lang="en-US" sz="2435">
                <a:solidFill>
                  <a:srgbClr val="1866CD"/>
                </a:solidFill>
                <a:latin typeface="Canva Sans"/>
                <a:ea typeface="Canva Sans"/>
                <a:cs typeface="Canva Sans"/>
                <a:sym typeface="Canva Sans"/>
              </a:rPr>
              <a:t>Keep a clean, structured design with a balanced mix of text and visuals. Use the university’s brand colors and fonts for consistency.</a:t>
            </a:r>
          </a:p>
          <a:p>
            <a:pPr algn="just">
              <a:lnSpc>
                <a:spcPts val="3409"/>
              </a:lnSpc>
            </a:pPr>
          </a:p>
          <a:p>
            <a:pPr algn="just" marL="525717" indent="-262858" lvl="1">
              <a:lnSpc>
                <a:spcPts val="3409"/>
              </a:lnSpc>
              <a:buFont typeface="Arial"/>
              <a:buChar char="•"/>
            </a:pPr>
            <a:r>
              <a:rPr lang="en-US" sz="2435">
                <a:solidFill>
                  <a:srgbClr val="1866CD"/>
                </a:solidFill>
                <a:latin typeface="Canva Sans"/>
                <a:ea typeface="Canva Sans"/>
                <a:cs typeface="Canva Sans"/>
                <a:sym typeface="Canva Sans"/>
              </a:rPr>
              <a:t>Represent key values with relevant icons or images. Use minimal yet impactful visuals.</a:t>
            </a:r>
          </a:p>
          <a:p>
            <a:pPr algn="just">
              <a:lnSpc>
                <a:spcPts val="3409"/>
              </a:lnSpc>
            </a:pPr>
          </a:p>
          <a:p>
            <a:pPr algn="just">
              <a:lnSpc>
                <a:spcPts val="3409"/>
              </a:lnSpc>
            </a:pPr>
          </a:p>
        </p:txBody>
      </p:sp>
      <p:sp>
        <p:nvSpPr>
          <p:cNvPr name="Freeform 10" id="10"/>
          <p:cNvSpPr/>
          <p:nvPr/>
        </p:nvSpPr>
        <p:spPr>
          <a:xfrm flipH="false" flipV="false" rot="0">
            <a:off x="8225704" y="809631"/>
            <a:ext cx="2936840" cy="3708731"/>
          </a:xfrm>
          <a:custGeom>
            <a:avLst/>
            <a:gdLst/>
            <a:ahLst/>
            <a:cxnLst/>
            <a:rect r="r" b="b" t="t" l="l"/>
            <a:pathLst>
              <a:path h="3708731" w="2936840">
                <a:moveTo>
                  <a:pt x="0" y="0"/>
                </a:moveTo>
                <a:lnTo>
                  <a:pt x="2936840" y="0"/>
                </a:lnTo>
                <a:lnTo>
                  <a:pt x="2936840" y="3708732"/>
                </a:lnTo>
                <a:lnTo>
                  <a:pt x="0" y="3708732"/>
                </a:lnTo>
                <a:lnTo>
                  <a:pt x="0" y="0"/>
                </a:lnTo>
                <a:close/>
              </a:path>
            </a:pathLst>
          </a:custGeom>
          <a:blipFill>
            <a:blip r:embed="rId2"/>
            <a:stretch>
              <a:fillRect l="0" t="0" r="0" b="0"/>
            </a:stretch>
          </a:blipFill>
        </p:spPr>
      </p:sp>
      <p:sp>
        <p:nvSpPr>
          <p:cNvPr name="TextBox 11" id="11"/>
          <p:cNvSpPr txBox="true"/>
          <p:nvPr/>
        </p:nvSpPr>
        <p:spPr>
          <a:xfrm rot="0">
            <a:off x="1869164" y="112753"/>
            <a:ext cx="8004118" cy="370236"/>
          </a:xfrm>
          <a:prstGeom prst="rect">
            <a:avLst/>
          </a:prstGeom>
        </p:spPr>
        <p:txBody>
          <a:bodyPr anchor="t" rtlCol="false" tIns="0" lIns="0" bIns="0" rIns="0">
            <a:spAutoFit/>
          </a:bodyPr>
          <a:lstStyle/>
          <a:p>
            <a:pPr algn="ctr">
              <a:lnSpc>
                <a:spcPts val="3062"/>
              </a:lnSpc>
            </a:pPr>
            <a:r>
              <a:rPr lang="en-US" sz="2187" b="true">
                <a:solidFill>
                  <a:srgbClr val="F7F9FC"/>
                </a:solidFill>
                <a:latin typeface="Montserrat Bold"/>
                <a:ea typeface="Montserrat Bold"/>
                <a:cs typeface="Montserrat Bold"/>
                <a:sym typeface="Montserrat Bold"/>
              </a:rPr>
              <a:t>INSTITUTION AGENTA DESIGN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87601" cy="6107610"/>
            <a:chOff x="0" y="0"/>
            <a:chExt cx="682326" cy="3831718"/>
          </a:xfrm>
        </p:grpSpPr>
        <p:sp>
          <p:nvSpPr>
            <p:cNvPr name="Freeform 3" id="3"/>
            <p:cNvSpPr/>
            <p:nvPr/>
          </p:nvSpPr>
          <p:spPr>
            <a:xfrm flipH="false" flipV="false" rot="0">
              <a:off x="0" y="0"/>
              <a:ext cx="682326" cy="3831718"/>
            </a:xfrm>
            <a:custGeom>
              <a:avLst/>
              <a:gdLst/>
              <a:ahLst/>
              <a:cxnLst/>
              <a:rect r="r" b="b" t="t" l="l"/>
              <a:pathLst>
                <a:path h="3831718" w="682326">
                  <a:moveTo>
                    <a:pt x="0" y="0"/>
                  </a:moveTo>
                  <a:lnTo>
                    <a:pt x="682326" y="0"/>
                  </a:lnTo>
                  <a:lnTo>
                    <a:pt x="682326" y="3831718"/>
                  </a:lnTo>
                  <a:lnTo>
                    <a:pt x="0" y="3831718"/>
                  </a:lnTo>
                  <a:close/>
                </a:path>
              </a:pathLst>
            </a:custGeom>
            <a:solidFill>
              <a:srgbClr val="1866CD"/>
            </a:solidFill>
          </p:spPr>
        </p:sp>
      </p:grpSp>
      <p:grpSp>
        <p:nvGrpSpPr>
          <p:cNvPr name="Group 4" id="4"/>
          <p:cNvGrpSpPr/>
          <p:nvPr/>
        </p:nvGrpSpPr>
        <p:grpSpPr>
          <a:xfrm rot="0">
            <a:off x="10788081" y="0"/>
            <a:ext cx="641919" cy="877222"/>
            <a:chOff x="0" y="0"/>
            <a:chExt cx="1465070" cy="2002108"/>
          </a:xfrm>
        </p:grpSpPr>
        <p:sp>
          <p:nvSpPr>
            <p:cNvPr name="Freeform 5" id="5"/>
            <p:cNvSpPr/>
            <p:nvPr/>
          </p:nvSpPr>
          <p:spPr>
            <a:xfrm flipH="false" flipV="false" rot="0">
              <a:off x="0" y="0"/>
              <a:ext cx="1465070" cy="2002108"/>
            </a:xfrm>
            <a:custGeom>
              <a:avLst/>
              <a:gdLst/>
              <a:ahLst/>
              <a:cxnLst/>
              <a:rect r="r" b="b" t="t" l="l"/>
              <a:pathLst>
                <a:path h="2002108" w="1465070">
                  <a:moveTo>
                    <a:pt x="0" y="0"/>
                  </a:moveTo>
                  <a:lnTo>
                    <a:pt x="1465070" y="0"/>
                  </a:lnTo>
                  <a:lnTo>
                    <a:pt x="1465070" y="2002108"/>
                  </a:lnTo>
                  <a:lnTo>
                    <a:pt x="0" y="2002108"/>
                  </a:lnTo>
                  <a:close/>
                </a:path>
              </a:pathLst>
            </a:custGeom>
            <a:solidFill>
              <a:srgbClr val="1866CD"/>
            </a:solidFill>
          </p:spPr>
        </p:sp>
      </p:grpSp>
      <p:sp>
        <p:nvSpPr>
          <p:cNvPr name="Freeform 6" id="6"/>
          <p:cNvSpPr/>
          <p:nvPr/>
        </p:nvSpPr>
        <p:spPr>
          <a:xfrm flipH="false" flipV="false" rot="0">
            <a:off x="6593071" y="1140058"/>
            <a:ext cx="3903907" cy="3701585"/>
          </a:xfrm>
          <a:custGeom>
            <a:avLst/>
            <a:gdLst/>
            <a:ahLst/>
            <a:cxnLst/>
            <a:rect r="r" b="b" t="t" l="l"/>
            <a:pathLst>
              <a:path h="3701585" w="3903907">
                <a:moveTo>
                  <a:pt x="0" y="0"/>
                </a:moveTo>
                <a:lnTo>
                  <a:pt x="3903907" y="0"/>
                </a:lnTo>
                <a:lnTo>
                  <a:pt x="3903907" y="3701584"/>
                </a:lnTo>
                <a:lnTo>
                  <a:pt x="0" y="3701584"/>
                </a:lnTo>
                <a:lnTo>
                  <a:pt x="0" y="0"/>
                </a:lnTo>
                <a:close/>
              </a:path>
            </a:pathLst>
          </a:custGeom>
          <a:blipFill>
            <a:blip r:embed="rId2"/>
            <a:stretch>
              <a:fillRect l="0" t="0" r="0" b="0"/>
            </a:stretch>
          </a:blipFill>
        </p:spPr>
      </p:sp>
      <p:sp>
        <p:nvSpPr>
          <p:cNvPr name="TextBox 7" id="7"/>
          <p:cNvSpPr txBox="true"/>
          <p:nvPr/>
        </p:nvSpPr>
        <p:spPr>
          <a:xfrm rot="0">
            <a:off x="2294244" y="195705"/>
            <a:ext cx="6970921" cy="757305"/>
          </a:xfrm>
          <a:prstGeom prst="rect">
            <a:avLst/>
          </a:prstGeom>
        </p:spPr>
        <p:txBody>
          <a:bodyPr anchor="t" rtlCol="false" tIns="0" lIns="0" bIns="0" rIns="0">
            <a:spAutoFit/>
          </a:bodyPr>
          <a:lstStyle/>
          <a:p>
            <a:pPr algn="l">
              <a:lnSpc>
                <a:spcPts val="3012"/>
              </a:lnSpc>
            </a:pPr>
            <a:r>
              <a:rPr lang="en-US" b="true" sz="2151" spc="262">
                <a:solidFill>
                  <a:srgbClr val="1866CD"/>
                </a:solidFill>
                <a:latin typeface="Montserrat Bold"/>
                <a:ea typeface="Montserrat Bold"/>
                <a:cs typeface="Montserrat Bold"/>
                <a:sym typeface="Montserrat Bold"/>
              </a:rPr>
              <a:t>AN EDUCATION INSTITUTION GRAPHIC                                                                                    </a:t>
            </a:r>
          </a:p>
          <a:p>
            <a:pPr algn="l">
              <a:lnSpc>
                <a:spcPts val="3012"/>
              </a:lnSpc>
            </a:pPr>
            <a:r>
              <a:rPr lang="en-US" b="true" sz="2151" spc="262">
                <a:solidFill>
                  <a:srgbClr val="1866CD"/>
                </a:solidFill>
                <a:latin typeface="Montserrat Bold"/>
                <a:ea typeface="Montserrat Bold"/>
                <a:cs typeface="Montserrat Bold"/>
                <a:sym typeface="Montserrat Bold"/>
              </a:rPr>
              <a:t>                   DESIGN PROJECT</a:t>
            </a:r>
          </a:p>
        </p:txBody>
      </p:sp>
      <p:sp>
        <p:nvSpPr>
          <p:cNvPr name="TextBox 8" id="8"/>
          <p:cNvSpPr txBox="true"/>
          <p:nvPr/>
        </p:nvSpPr>
        <p:spPr>
          <a:xfrm rot="0">
            <a:off x="6593071" y="4969313"/>
            <a:ext cx="4022971" cy="414217"/>
          </a:xfrm>
          <a:prstGeom prst="rect">
            <a:avLst/>
          </a:prstGeom>
        </p:spPr>
        <p:txBody>
          <a:bodyPr anchor="t" rtlCol="false" tIns="0" lIns="0" bIns="0" rIns="0">
            <a:spAutoFit/>
          </a:bodyPr>
          <a:lstStyle/>
          <a:p>
            <a:pPr algn="l">
              <a:lnSpc>
                <a:spcPts val="3419"/>
              </a:lnSpc>
            </a:pPr>
            <a:r>
              <a:rPr lang="en-US" b="true" sz="2442" spc="297">
                <a:solidFill>
                  <a:srgbClr val="1866CD"/>
                </a:solidFill>
                <a:latin typeface="Montserrat Bold"/>
                <a:ea typeface="Montserrat Bold"/>
                <a:cs typeface="Montserrat Bold"/>
                <a:sym typeface="Montserrat Bold"/>
              </a:rPr>
              <a:t>CALENDAR </a:t>
            </a:r>
            <a:r>
              <a:rPr lang="en-US" b="true" sz="2442" spc="297">
                <a:solidFill>
                  <a:srgbClr val="1866CD"/>
                </a:solidFill>
                <a:latin typeface="Montserrat Bold"/>
                <a:ea typeface="Montserrat Bold"/>
                <a:cs typeface="Montserrat Bold"/>
                <a:sym typeface="Montserrat Bold"/>
              </a:rPr>
              <a:t>DESIGN</a:t>
            </a:r>
          </a:p>
        </p:txBody>
      </p:sp>
      <p:sp>
        <p:nvSpPr>
          <p:cNvPr name="TextBox 9" id="9"/>
          <p:cNvSpPr txBox="true"/>
          <p:nvPr/>
        </p:nvSpPr>
        <p:spPr>
          <a:xfrm rot="0">
            <a:off x="1431074" y="1234118"/>
            <a:ext cx="4818524" cy="3475364"/>
          </a:xfrm>
          <a:prstGeom prst="rect">
            <a:avLst/>
          </a:prstGeom>
        </p:spPr>
        <p:txBody>
          <a:bodyPr anchor="t" rtlCol="false" tIns="0" lIns="0" bIns="0" rIns="0">
            <a:spAutoFit/>
          </a:bodyPr>
          <a:lstStyle/>
          <a:p>
            <a:pPr algn="just">
              <a:lnSpc>
                <a:spcPts val="2543"/>
              </a:lnSpc>
              <a:spcBef>
                <a:spcPct val="0"/>
              </a:spcBef>
            </a:pPr>
            <a:r>
              <a:rPr lang="en-US" sz="1817">
                <a:solidFill>
                  <a:srgbClr val="1866CD"/>
                </a:solidFill>
                <a:latin typeface="Montserrat"/>
                <a:ea typeface="Montserrat"/>
                <a:cs typeface="Montserrat"/>
                <a:sym typeface="Montserrat"/>
              </a:rPr>
              <a:t>                    </a:t>
            </a:r>
            <a:r>
              <a:rPr lang="en-US" sz="1817">
                <a:solidFill>
                  <a:srgbClr val="1866CD"/>
                </a:solidFill>
                <a:latin typeface="Montserrat"/>
                <a:ea typeface="Montserrat"/>
                <a:cs typeface="Montserrat"/>
                <a:sym typeface="Montserrat"/>
              </a:rPr>
              <a:t> Reinforce the university’s image through logos, colors, and official themes. Provide students, faculty, and staff with key academic dates, deadlines, and events. Promote participation in university events, workshops, and extracurricular activities. Help students and faculty manage their schedules efficiently. Feature university milestones, quotes, or notable alumni to inspire the community.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87601" cy="6107610"/>
            <a:chOff x="0" y="0"/>
            <a:chExt cx="682326" cy="3831718"/>
          </a:xfrm>
        </p:grpSpPr>
        <p:sp>
          <p:nvSpPr>
            <p:cNvPr name="Freeform 3" id="3"/>
            <p:cNvSpPr/>
            <p:nvPr/>
          </p:nvSpPr>
          <p:spPr>
            <a:xfrm flipH="false" flipV="false" rot="0">
              <a:off x="0" y="0"/>
              <a:ext cx="682326" cy="3831718"/>
            </a:xfrm>
            <a:custGeom>
              <a:avLst/>
              <a:gdLst/>
              <a:ahLst/>
              <a:cxnLst/>
              <a:rect r="r" b="b" t="t" l="l"/>
              <a:pathLst>
                <a:path h="3831718" w="682326">
                  <a:moveTo>
                    <a:pt x="0" y="0"/>
                  </a:moveTo>
                  <a:lnTo>
                    <a:pt x="682326" y="0"/>
                  </a:lnTo>
                  <a:lnTo>
                    <a:pt x="682326" y="3831718"/>
                  </a:lnTo>
                  <a:lnTo>
                    <a:pt x="0" y="3831718"/>
                  </a:lnTo>
                  <a:close/>
                </a:path>
              </a:pathLst>
            </a:custGeom>
            <a:solidFill>
              <a:srgbClr val="1866CD"/>
            </a:solidFill>
          </p:spPr>
        </p:sp>
      </p:grpSp>
      <p:grpSp>
        <p:nvGrpSpPr>
          <p:cNvPr name="Group 4" id="4"/>
          <p:cNvGrpSpPr/>
          <p:nvPr/>
        </p:nvGrpSpPr>
        <p:grpSpPr>
          <a:xfrm rot="0">
            <a:off x="10788081" y="0"/>
            <a:ext cx="641919" cy="877222"/>
            <a:chOff x="0" y="0"/>
            <a:chExt cx="1465070" cy="2002108"/>
          </a:xfrm>
        </p:grpSpPr>
        <p:sp>
          <p:nvSpPr>
            <p:cNvPr name="Freeform 5" id="5"/>
            <p:cNvSpPr/>
            <p:nvPr/>
          </p:nvSpPr>
          <p:spPr>
            <a:xfrm flipH="false" flipV="false" rot="0">
              <a:off x="0" y="0"/>
              <a:ext cx="1465070" cy="2002108"/>
            </a:xfrm>
            <a:custGeom>
              <a:avLst/>
              <a:gdLst/>
              <a:ahLst/>
              <a:cxnLst/>
              <a:rect r="r" b="b" t="t" l="l"/>
              <a:pathLst>
                <a:path h="2002108" w="1465070">
                  <a:moveTo>
                    <a:pt x="0" y="0"/>
                  </a:moveTo>
                  <a:lnTo>
                    <a:pt x="1465070" y="0"/>
                  </a:lnTo>
                  <a:lnTo>
                    <a:pt x="1465070" y="2002108"/>
                  </a:lnTo>
                  <a:lnTo>
                    <a:pt x="0" y="2002108"/>
                  </a:lnTo>
                  <a:close/>
                </a:path>
              </a:pathLst>
            </a:custGeom>
            <a:solidFill>
              <a:srgbClr val="1866CD"/>
            </a:solidFill>
          </p:spPr>
        </p:sp>
      </p:grpSp>
      <p:sp>
        <p:nvSpPr>
          <p:cNvPr name="TextBox 6" id="6"/>
          <p:cNvSpPr txBox="true"/>
          <p:nvPr/>
        </p:nvSpPr>
        <p:spPr>
          <a:xfrm rot="0">
            <a:off x="2294244" y="195705"/>
            <a:ext cx="6970921" cy="757305"/>
          </a:xfrm>
          <a:prstGeom prst="rect">
            <a:avLst/>
          </a:prstGeom>
        </p:spPr>
        <p:txBody>
          <a:bodyPr anchor="t" rtlCol="false" tIns="0" lIns="0" bIns="0" rIns="0">
            <a:spAutoFit/>
          </a:bodyPr>
          <a:lstStyle/>
          <a:p>
            <a:pPr algn="l">
              <a:lnSpc>
                <a:spcPts val="3012"/>
              </a:lnSpc>
            </a:pPr>
            <a:r>
              <a:rPr lang="en-US" b="true" sz="2151" spc="262">
                <a:solidFill>
                  <a:srgbClr val="1866CD"/>
                </a:solidFill>
                <a:latin typeface="Montserrat Bold"/>
                <a:ea typeface="Montserrat Bold"/>
                <a:cs typeface="Montserrat Bold"/>
                <a:sym typeface="Montserrat Bold"/>
              </a:rPr>
              <a:t>AN EDUCATION INSTITUTION GRAPHIC                                                                                    </a:t>
            </a:r>
          </a:p>
          <a:p>
            <a:pPr algn="l">
              <a:lnSpc>
                <a:spcPts val="3012"/>
              </a:lnSpc>
            </a:pPr>
            <a:r>
              <a:rPr lang="en-US" b="true" sz="2151" spc="262">
                <a:solidFill>
                  <a:srgbClr val="1866CD"/>
                </a:solidFill>
                <a:latin typeface="Montserrat Bold"/>
                <a:ea typeface="Montserrat Bold"/>
                <a:cs typeface="Montserrat Bold"/>
                <a:sym typeface="Montserrat Bold"/>
              </a:rPr>
              <a:t>                   DESIGN PROJECT</a:t>
            </a:r>
          </a:p>
        </p:txBody>
      </p:sp>
      <p:sp>
        <p:nvSpPr>
          <p:cNvPr name="TextBox 7" id="7"/>
          <p:cNvSpPr txBox="true"/>
          <p:nvPr/>
        </p:nvSpPr>
        <p:spPr>
          <a:xfrm rot="0">
            <a:off x="3549223" y="4662435"/>
            <a:ext cx="4664890" cy="414217"/>
          </a:xfrm>
          <a:prstGeom prst="rect">
            <a:avLst/>
          </a:prstGeom>
        </p:spPr>
        <p:txBody>
          <a:bodyPr anchor="t" rtlCol="false" tIns="0" lIns="0" bIns="0" rIns="0">
            <a:spAutoFit/>
          </a:bodyPr>
          <a:lstStyle/>
          <a:p>
            <a:pPr algn="l">
              <a:lnSpc>
                <a:spcPts val="3419"/>
              </a:lnSpc>
            </a:pPr>
            <a:r>
              <a:rPr lang="en-US" b="true" sz="2442" spc="297">
                <a:solidFill>
                  <a:srgbClr val="1866CD"/>
                </a:solidFill>
                <a:latin typeface="Montserrat Bold"/>
                <a:ea typeface="Montserrat Bold"/>
                <a:cs typeface="Montserrat Bold"/>
                <a:sym typeface="Montserrat Bold"/>
              </a:rPr>
              <a:t>3D COLLEGE ENTRANCE</a:t>
            </a:r>
          </a:p>
        </p:txBody>
      </p:sp>
      <p:sp>
        <p:nvSpPr>
          <p:cNvPr name="TextBox 8" id="8"/>
          <p:cNvSpPr txBox="true"/>
          <p:nvPr/>
        </p:nvSpPr>
        <p:spPr>
          <a:xfrm rot="0">
            <a:off x="1517093" y="1718527"/>
            <a:ext cx="4818524" cy="2506546"/>
          </a:xfrm>
          <a:prstGeom prst="rect">
            <a:avLst/>
          </a:prstGeom>
        </p:spPr>
        <p:txBody>
          <a:bodyPr anchor="t" rtlCol="false" tIns="0" lIns="0" bIns="0" rIns="0">
            <a:spAutoFit/>
          </a:bodyPr>
          <a:lstStyle/>
          <a:p>
            <a:pPr algn="just" marL="392305" indent="-196153" lvl="1">
              <a:lnSpc>
                <a:spcPts val="2543"/>
              </a:lnSpc>
              <a:buFont typeface="Arial"/>
              <a:buChar char="•"/>
            </a:pPr>
            <a:r>
              <a:rPr lang="en-US" sz="1817">
                <a:solidFill>
                  <a:srgbClr val="1866CD"/>
                </a:solidFill>
                <a:latin typeface="Montserrat"/>
                <a:ea typeface="Montserrat"/>
                <a:cs typeface="Montserrat"/>
                <a:sym typeface="Montserrat"/>
              </a:rPr>
              <a:t>Design Concept – Realistic and grand university entrance with detailed architecture.</a:t>
            </a:r>
          </a:p>
          <a:p>
            <a:pPr algn="just" marL="392305" indent="-196153" lvl="1">
              <a:lnSpc>
                <a:spcPts val="2543"/>
              </a:lnSpc>
              <a:buFont typeface="Arial"/>
              <a:buChar char="•"/>
            </a:pPr>
            <a:r>
              <a:rPr lang="en-US" sz="1817">
                <a:solidFill>
                  <a:srgbClr val="1866CD"/>
                </a:solidFill>
                <a:latin typeface="Montserrat"/>
                <a:ea typeface="Montserrat"/>
                <a:cs typeface="Montserrat"/>
                <a:sym typeface="Montserrat"/>
              </a:rPr>
              <a:t>Tools Used – Modeled in Blender with texturing, lighting, and rendering.</a:t>
            </a:r>
          </a:p>
          <a:p>
            <a:pPr algn="just" marL="392305" indent="-196153" lvl="1">
              <a:lnSpc>
                <a:spcPts val="2543"/>
              </a:lnSpc>
              <a:buFont typeface="Arial"/>
              <a:buChar char="•"/>
            </a:pPr>
            <a:r>
              <a:rPr lang="en-US" sz="1817">
                <a:solidFill>
                  <a:srgbClr val="1866CD"/>
                </a:solidFill>
                <a:latin typeface="Montserrat"/>
                <a:ea typeface="Montserrat"/>
                <a:cs typeface="Montserrat"/>
                <a:sym typeface="Montserrat"/>
              </a:rPr>
              <a:t>Purpose – For presentations, virtual tours, and promotional materials.</a:t>
            </a:r>
          </a:p>
          <a:p>
            <a:pPr algn="just">
              <a:lnSpc>
                <a:spcPts val="2543"/>
              </a:lnSpc>
              <a:spcBef>
                <a:spcPct val="0"/>
              </a:spcBef>
            </a:pPr>
          </a:p>
        </p:txBody>
      </p:sp>
      <p:sp>
        <p:nvSpPr>
          <p:cNvPr name="Freeform 9" id="9"/>
          <p:cNvSpPr/>
          <p:nvPr/>
        </p:nvSpPr>
        <p:spPr>
          <a:xfrm flipH="false" flipV="false" rot="0">
            <a:off x="6765110" y="1702838"/>
            <a:ext cx="4022971" cy="2576024"/>
          </a:xfrm>
          <a:custGeom>
            <a:avLst/>
            <a:gdLst/>
            <a:ahLst/>
            <a:cxnLst/>
            <a:rect r="r" b="b" t="t" l="l"/>
            <a:pathLst>
              <a:path h="2576024" w="4022971">
                <a:moveTo>
                  <a:pt x="0" y="0"/>
                </a:moveTo>
                <a:lnTo>
                  <a:pt x="4022971" y="0"/>
                </a:lnTo>
                <a:lnTo>
                  <a:pt x="4022971" y="2576024"/>
                </a:lnTo>
                <a:lnTo>
                  <a:pt x="0" y="2576024"/>
                </a:lnTo>
                <a:lnTo>
                  <a:pt x="0" y="0"/>
                </a:lnTo>
                <a:close/>
              </a:path>
            </a:pathLst>
          </a:custGeom>
          <a:blipFill>
            <a:blip r:embed="rId2"/>
            <a:stretch>
              <a:fillRect l="0" t="0" r="-693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87601" cy="6107610"/>
            <a:chOff x="0" y="0"/>
            <a:chExt cx="682326" cy="3831718"/>
          </a:xfrm>
        </p:grpSpPr>
        <p:sp>
          <p:nvSpPr>
            <p:cNvPr name="Freeform 3" id="3"/>
            <p:cNvSpPr/>
            <p:nvPr/>
          </p:nvSpPr>
          <p:spPr>
            <a:xfrm flipH="false" flipV="false" rot="0">
              <a:off x="0" y="0"/>
              <a:ext cx="682326" cy="3831718"/>
            </a:xfrm>
            <a:custGeom>
              <a:avLst/>
              <a:gdLst/>
              <a:ahLst/>
              <a:cxnLst/>
              <a:rect r="r" b="b" t="t" l="l"/>
              <a:pathLst>
                <a:path h="3831718" w="682326">
                  <a:moveTo>
                    <a:pt x="0" y="0"/>
                  </a:moveTo>
                  <a:lnTo>
                    <a:pt x="682326" y="0"/>
                  </a:lnTo>
                  <a:lnTo>
                    <a:pt x="682326" y="3831718"/>
                  </a:lnTo>
                  <a:lnTo>
                    <a:pt x="0" y="3831718"/>
                  </a:lnTo>
                  <a:close/>
                </a:path>
              </a:pathLst>
            </a:custGeom>
            <a:solidFill>
              <a:srgbClr val="1866CD"/>
            </a:solidFill>
          </p:spPr>
        </p:sp>
      </p:grpSp>
      <p:grpSp>
        <p:nvGrpSpPr>
          <p:cNvPr name="Group 4" id="4"/>
          <p:cNvGrpSpPr/>
          <p:nvPr/>
        </p:nvGrpSpPr>
        <p:grpSpPr>
          <a:xfrm rot="0">
            <a:off x="10788081" y="0"/>
            <a:ext cx="641919" cy="877222"/>
            <a:chOff x="0" y="0"/>
            <a:chExt cx="1465070" cy="2002108"/>
          </a:xfrm>
        </p:grpSpPr>
        <p:sp>
          <p:nvSpPr>
            <p:cNvPr name="Freeform 5" id="5"/>
            <p:cNvSpPr/>
            <p:nvPr/>
          </p:nvSpPr>
          <p:spPr>
            <a:xfrm flipH="false" flipV="false" rot="0">
              <a:off x="0" y="0"/>
              <a:ext cx="1465070" cy="2002108"/>
            </a:xfrm>
            <a:custGeom>
              <a:avLst/>
              <a:gdLst/>
              <a:ahLst/>
              <a:cxnLst/>
              <a:rect r="r" b="b" t="t" l="l"/>
              <a:pathLst>
                <a:path h="2002108" w="1465070">
                  <a:moveTo>
                    <a:pt x="0" y="0"/>
                  </a:moveTo>
                  <a:lnTo>
                    <a:pt x="1465070" y="0"/>
                  </a:lnTo>
                  <a:lnTo>
                    <a:pt x="1465070" y="2002108"/>
                  </a:lnTo>
                  <a:lnTo>
                    <a:pt x="0" y="2002108"/>
                  </a:lnTo>
                  <a:close/>
                </a:path>
              </a:pathLst>
            </a:custGeom>
            <a:solidFill>
              <a:srgbClr val="1866CD"/>
            </a:solidFill>
          </p:spPr>
        </p:sp>
      </p:grpSp>
      <p:sp>
        <p:nvSpPr>
          <p:cNvPr name="Freeform 6" id="6"/>
          <p:cNvSpPr/>
          <p:nvPr/>
        </p:nvSpPr>
        <p:spPr>
          <a:xfrm flipH="false" flipV="false" rot="0">
            <a:off x="2607636" y="1369448"/>
            <a:ext cx="6214727" cy="2351547"/>
          </a:xfrm>
          <a:custGeom>
            <a:avLst/>
            <a:gdLst/>
            <a:ahLst/>
            <a:cxnLst/>
            <a:rect r="r" b="b" t="t" l="l"/>
            <a:pathLst>
              <a:path h="2351547" w="6214727">
                <a:moveTo>
                  <a:pt x="0" y="0"/>
                </a:moveTo>
                <a:lnTo>
                  <a:pt x="6214728" y="0"/>
                </a:lnTo>
                <a:lnTo>
                  <a:pt x="6214728" y="2351547"/>
                </a:lnTo>
                <a:lnTo>
                  <a:pt x="0" y="2351547"/>
                </a:lnTo>
                <a:lnTo>
                  <a:pt x="0" y="0"/>
                </a:lnTo>
                <a:close/>
              </a:path>
            </a:pathLst>
          </a:custGeom>
          <a:blipFill>
            <a:blip r:embed="rId2"/>
            <a:stretch>
              <a:fillRect l="0" t="-12918" r="0" b="-12918"/>
            </a:stretch>
          </a:blipFill>
        </p:spPr>
      </p:sp>
      <p:sp>
        <p:nvSpPr>
          <p:cNvPr name="TextBox 7" id="7"/>
          <p:cNvSpPr txBox="true"/>
          <p:nvPr/>
        </p:nvSpPr>
        <p:spPr>
          <a:xfrm rot="0">
            <a:off x="2452380" y="119918"/>
            <a:ext cx="6970921" cy="757305"/>
          </a:xfrm>
          <a:prstGeom prst="rect">
            <a:avLst/>
          </a:prstGeom>
        </p:spPr>
        <p:txBody>
          <a:bodyPr anchor="t" rtlCol="false" tIns="0" lIns="0" bIns="0" rIns="0">
            <a:spAutoFit/>
          </a:bodyPr>
          <a:lstStyle/>
          <a:p>
            <a:pPr algn="l">
              <a:lnSpc>
                <a:spcPts val="3012"/>
              </a:lnSpc>
            </a:pPr>
            <a:r>
              <a:rPr lang="en-US" b="true" sz="2151" spc="262">
                <a:solidFill>
                  <a:srgbClr val="1866CD"/>
                </a:solidFill>
                <a:latin typeface="Montserrat Bold"/>
                <a:ea typeface="Montserrat Bold"/>
                <a:cs typeface="Montserrat Bold"/>
                <a:sym typeface="Montserrat Bold"/>
              </a:rPr>
              <a:t>AN EDUCATION INSTITUTION GRAPHIC                                                                                    </a:t>
            </a:r>
          </a:p>
          <a:p>
            <a:pPr algn="l">
              <a:lnSpc>
                <a:spcPts val="3012"/>
              </a:lnSpc>
            </a:pPr>
            <a:r>
              <a:rPr lang="en-US" b="true" sz="2151" spc="262">
                <a:solidFill>
                  <a:srgbClr val="1866CD"/>
                </a:solidFill>
                <a:latin typeface="Montserrat Bold"/>
                <a:ea typeface="Montserrat Bold"/>
                <a:cs typeface="Montserrat Bold"/>
                <a:sym typeface="Montserrat Bold"/>
              </a:rPr>
              <a:t>                   DESIGN PROJECT</a:t>
            </a:r>
          </a:p>
        </p:txBody>
      </p:sp>
      <p:sp>
        <p:nvSpPr>
          <p:cNvPr name="TextBox 8" id="8"/>
          <p:cNvSpPr txBox="true"/>
          <p:nvPr/>
        </p:nvSpPr>
        <p:spPr>
          <a:xfrm rot="0">
            <a:off x="3618759" y="892414"/>
            <a:ext cx="4638164" cy="414217"/>
          </a:xfrm>
          <a:prstGeom prst="rect">
            <a:avLst/>
          </a:prstGeom>
        </p:spPr>
        <p:txBody>
          <a:bodyPr anchor="t" rtlCol="false" tIns="0" lIns="0" bIns="0" rIns="0">
            <a:spAutoFit/>
          </a:bodyPr>
          <a:lstStyle/>
          <a:p>
            <a:pPr algn="l">
              <a:lnSpc>
                <a:spcPts val="3419"/>
              </a:lnSpc>
            </a:pPr>
            <a:r>
              <a:rPr lang="en-US" b="true" sz="2442" spc="297">
                <a:solidFill>
                  <a:srgbClr val="1866CD"/>
                </a:solidFill>
                <a:latin typeface="Montserrat Bold"/>
                <a:ea typeface="Montserrat Bold"/>
                <a:cs typeface="Montserrat Bold"/>
                <a:sym typeface="Montserrat Bold"/>
              </a:rPr>
              <a:t>3D MODEL BUS </a:t>
            </a:r>
            <a:r>
              <a:rPr lang="en-US" b="true" sz="2442" spc="297">
                <a:solidFill>
                  <a:srgbClr val="1866CD"/>
                </a:solidFill>
                <a:latin typeface="Montserrat Bold"/>
                <a:ea typeface="Montserrat Bold"/>
                <a:cs typeface="Montserrat Bold"/>
                <a:sym typeface="Montserrat Bold"/>
              </a:rPr>
              <a:t>DESIGN</a:t>
            </a:r>
          </a:p>
        </p:txBody>
      </p:sp>
      <p:sp>
        <p:nvSpPr>
          <p:cNvPr name="TextBox 9" id="9"/>
          <p:cNvSpPr txBox="true"/>
          <p:nvPr/>
        </p:nvSpPr>
        <p:spPr>
          <a:xfrm rot="0">
            <a:off x="1251204" y="3808529"/>
            <a:ext cx="9536877" cy="2173171"/>
          </a:xfrm>
          <a:prstGeom prst="rect">
            <a:avLst/>
          </a:prstGeom>
        </p:spPr>
        <p:txBody>
          <a:bodyPr anchor="t" rtlCol="false" tIns="0" lIns="0" bIns="0" rIns="0">
            <a:spAutoFit/>
          </a:bodyPr>
          <a:lstStyle/>
          <a:p>
            <a:pPr algn="just" marL="392305" indent="-196153" lvl="1">
              <a:lnSpc>
                <a:spcPts val="2543"/>
              </a:lnSpc>
              <a:buFont typeface="Arial"/>
              <a:buChar char="•"/>
            </a:pPr>
            <a:r>
              <a:rPr lang="en-US" sz="1817">
                <a:solidFill>
                  <a:srgbClr val="1866CD"/>
                </a:solidFill>
                <a:latin typeface="Montserrat"/>
                <a:ea typeface="Montserrat"/>
                <a:cs typeface="Montserrat"/>
                <a:sym typeface="Montserrat"/>
              </a:rPr>
              <a:t>Design &amp; Branding – Realistic bus model with university logo, colors, and details.</a:t>
            </a:r>
          </a:p>
          <a:p>
            <a:pPr algn="just" marL="370716" indent="-185358" lvl="1">
              <a:lnSpc>
                <a:spcPts val="2403"/>
              </a:lnSpc>
              <a:buFont typeface="Arial"/>
              <a:buChar char="•"/>
            </a:pPr>
            <a:r>
              <a:rPr lang="en-US" sz="1717">
                <a:solidFill>
                  <a:srgbClr val="1866CD"/>
                </a:solidFill>
                <a:latin typeface="Montserrat"/>
                <a:ea typeface="Montserrat"/>
                <a:cs typeface="Montserrat"/>
                <a:sym typeface="Montserrat"/>
              </a:rPr>
              <a:t>Modeling &amp; Visualization – Created in Blender with textures, lighting, and accurate proportions.</a:t>
            </a:r>
          </a:p>
          <a:p>
            <a:pPr algn="just" marL="392305" indent="-196153" lvl="1">
              <a:lnSpc>
                <a:spcPts val="2543"/>
              </a:lnSpc>
              <a:buFont typeface="Arial"/>
              <a:buChar char="•"/>
            </a:pPr>
            <a:r>
              <a:rPr lang="en-US" sz="1817">
                <a:solidFill>
                  <a:srgbClr val="1866CD"/>
                </a:solidFill>
                <a:latin typeface="Montserrat"/>
                <a:ea typeface="Montserrat"/>
                <a:cs typeface="Montserrat"/>
                <a:sym typeface="Montserrat"/>
              </a:rPr>
              <a:t>Usage &amp; Application – Used for promotions, virtual tours, and transportation planning</a:t>
            </a:r>
          </a:p>
          <a:p>
            <a:pPr algn="just">
              <a:lnSpc>
                <a:spcPts val="2543"/>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87601" cy="6107610"/>
            <a:chOff x="0" y="0"/>
            <a:chExt cx="682326" cy="3831718"/>
          </a:xfrm>
        </p:grpSpPr>
        <p:sp>
          <p:nvSpPr>
            <p:cNvPr name="Freeform 3" id="3"/>
            <p:cNvSpPr/>
            <p:nvPr/>
          </p:nvSpPr>
          <p:spPr>
            <a:xfrm flipH="false" flipV="false" rot="0">
              <a:off x="0" y="0"/>
              <a:ext cx="682326" cy="3831718"/>
            </a:xfrm>
            <a:custGeom>
              <a:avLst/>
              <a:gdLst/>
              <a:ahLst/>
              <a:cxnLst/>
              <a:rect r="r" b="b" t="t" l="l"/>
              <a:pathLst>
                <a:path h="3831718" w="682326">
                  <a:moveTo>
                    <a:pt x="0" y="0"/>
                  </a:moveTo>
                  <a:lnTo>
                    <a:pt x="682326" y="0"/>
                  </a:lnTo>
                  <a:lnTo>
                    <a:pt x="682326" y="3831718"/>
                  </a:lnTo>
                  <a:lnTo>
                    <a:pt x="0" y="3831718"/>
                  </a:lnTo>
                  <a:close/>
                </a:path>
              </a:pathLst>
            </a:custGeom>
            <a:solidFill>
              <a:srgbClr val="1866CD"/>
            </a:solidFill>
          </p:spPr>
        </p:sp>
      </p:grpSp>
      <p:grpSp>
        <p:nvGrpSpPr>
          <p:cNvPr name="Group 4" id="4"/>
          <p:cNvGrpSpPr/>
          <p:nvPr/>
        </p:nvGrpSpPr>
        <p:grpSpPr>
          <a:xfrm rot="0">
            <a:off x="10788081" y="0"/>
            <a:ext cx="641919" cy="877222"/>
            <a:chOff x="0" y="0"/>
            <a:chExt cx="1465070" cy="2002108"/>
          </a:xfrm>
        </p:grpSpPr>
        <p:sp>
          <p:nvSpPr>
            <p:cNvPr name="Freeform 5" id="5"/>
            <p:cNvSpPr/>
            <p:nvPr/>
          </p:nvSpPr>
          <p:spPr>
            <a:xfrm flipH="false" flipV="false" rot="0">
              <a:off x="0" y="0"/>
              <a:ext cx="1465070" cy="2002108"/>
            </a:xfrm>
            <a:custGeom>
              <a:avLst/>
              <a:gdLst/>
              <a:ahLst/>
              <a:cxnLst/>
              <a:rect r="r" b="b" t="t" l="l"/>
              <a:pathLst>
                <a:path h="2002108" w="1465070">
                  <a:moveTo>
                    <a:pt x="0" y="0"/>
                  </a:moveTo>
                  <a:lnTo>
                    <a:pt x="1465070" y="0"/>
                  </a:lnTo>
                  <a:lnTo>
                    <a:pt x="1465070" y="2002108"/>
                  </a:lnTo>
                  <a:lnTo>
                    <a:pt x="0" y="2002108"/>
                  </a:lnTo>
                  <a:close/>
                </a:path>
              </a:pathLst>
            </a:custGeom>
            <a:solidFill>
              <a:srgbClr val="1866CD"/>
            </a:solidFill>
          </p:spPr>
        </p:sp>
      </p:grpSp>
      <p:sp>
        <p:nvSpPr>
          <p:cNvPr name="Freeform 6" id="6"/>
          <p:cNvSpPr/>
          <p:nvPr/>
        </p:nvSpPr>
        <p:spPr>
          <a:xfrm flipH="false" flipV="false" rot="0">
            <a:off x="2294244" y="1606198"/>
            <a:ext cx="7282894" cy="1675193"/>
          </a:xfrm>
          <a:custGeom>
            <a:avLst/>
            <a:gdLst/>
            <a:ahLst/>
            <a:cxnLst/>
            <a:rect r="r" b="b" t="t" l="l"/>
            <a:pathLst>
              <a:path h="1675193" w="7282894">
                <a:moveTo>
                  <a:pt x="0" y="0"/>
                </a:moveTo>
                <a:lnTo>
                  <a:pt x="7282894" y="0"/>
                </a:lnTo>
                <a:lnTo>
                  <a:pt x="7282894" y="1675193"/>
                </a:lnTo>
                <a:lnTo>
                  <a:pt x="0" y="1675193"/>
                </a:lnTo>
                <a:lnTo>
                  <a:pt x="0" y="0"/>
                </a:lnTo>
                <a:close/>
              </a:path>
            </a:pathLst>
          </a:custGeom>
          <a:blipFill>
            <a:blip r:embed="rId2"/>
            <a:stretch>
              <a:fillRect l="-3716" t="0" r="-3716" b="-19984"/>
            </a:stretch>
          </a:blipFill>
        </p:spPr>
      </p:sp>
      <p:sp>
        <p:nvSpPr>
          <p:cNvPr name="TextBox 7" id="7"/>
          <p:cNvSpPr txBox="true"/>
          <p:nvPr/>
        </p:nvSpPr>
        <p:spPr>
          <a:xfrm rot="0">
            <a:off x="2450231" y="195705"/>
            <a:ext cx="6970921" cy="757305"/>
          </a:xfrm>
          <a:prstGeom prst="rect">
            <a:avLst/>
          </a:prstGeom>
        </p:spPr>
        <p:txBody>
          <a:bodyPr anchor="t" rtlCol="false" tIns="0" lIns="0" bIns="0" rIns="0">
            <a:spAutoFit/>
          </a:bodyPr>
          <a:lstStyle/>
          <a:p>
            <a:pPr algn="l">
              <a:lnSpc>
                <a:spcPts val="3012"/>
              </a:lnSpc>
            </a:pPr>
            <a:r>
              <a:rPr lang="en-US" b="true" sz="2151" spc="262">
                <a:solidFill>
                  <a:srgbClr val="1866CD"/>
                </a:solidFill>
                <a:latin typeface="Montserrat Bold"/>
                <a:ea typeface="Montserrat Bold"/>
                <a:cs typeface="Montserrat Bold"/>
                <a:sym typeface="Montserrat Bold"/>
              </a:rPr>
              <a:t>AN EDUCATION INSTITUTION GRAPHIC                                                                                    </a:t>
            </a:r>
          </a:p>
          <a:p>
            <a:pPr algn="l">
              <a:lnSpc>
                <a:spcPts val="3012"/>
              </a:lnSpc>
            </a:pPr>
            <a:r>
              <a:rPr lang="en-US" b="true" sz="2151" spc="262">
                <a:solidFill>
                  <a:srgbClr val="1866CD"/>
                </a:solidFill>
                <a:latin typeface="Montserrat Bold"/>
                <a:ea typeface="Montserrat Bold"/>
                <a:cs typeface="Montserrat Bold"/>
                <a:sym typeface="Montserrat Bold"/>
              </a:rPr>
              <a:t>                   DESIGN PROJECT</a:t>
            </a:r>
          </a:p>
        </p:txBody>
      </p:sp>
      <p:sp>
        <p:nvSpPr>
          <p:cNvPr name="TextBox 8" id="8"/>
          <p:cNvSpPr txBox="true"/>
          <p:nvPr/>
        </p:nvSpPr>
        <p:spPr>
          <a:xfrm rot="0">
            <a:off x="3616609" y="1001481"/>
            <a:ext cx="4638164" cy="414217"/>
          </a:xfrm>
          <a:prstGeom prst="rect">
            <a:avLst/>
          </a:prstGeom>
        </p:spPr>
        <p:txBody>
          <a:bodyPr anchor="t" rtlCol="false" tIns="0" lIns="0" bIns="0" rIns="0">
            <a:spAutoFit/>
          </a:bodyPr>
          <a:lstStyle/>
          <a:p>
            <a:pPr algn="l">
              <a:lnSpc>
                <a:spcPts val="3419"/>
              </a:lnSpc>
            </a:pPr>
            <a:r>
              <a:rPr lang="en-US" b="true" sz="2442" spc="297">
                <a:solidFill>
                  <a:srgbClr val="1866CD"/>
                </a:solidFill>
                <a:latin typeface="Montserrat Bold"/>
                <a:ea typeface="Montserrat Bold"/>
                <a:cs typeface="Montserrat Bold"/>
                <a:sym typeface="Montserrat Bold"/>
              </a:rPr>
              <a:t>3D MODEL PEN </a:t>
            </a:r>
            <a:r>
              <a:rPr lang="en-US" b="true" sz="2442" spc="297">
                <a:solidFill>
                  <a:srgbClr val="1866CD"/>
                </a:solidFill>
                <a:latin typeface="Montserrat Bold"/>
                <a:ea typeface="Montserrat Bold"/>
                <a:cs typeface="Montserrat Bold"/>
                <a:sym typeface="Montserrat Bold"/>
              </a:rPr>
              <a:t>DESIGN</a:t>
            </a:r>
          </a:p>
        </p:txBody>
      </p:sp>
      <p:sp>
        <p:nvSpPr>
          <p:cNvPr name="TextBox 9" id="9"/>
          <p:cNvSpPr txBox="true"/>
          <p:nvPr/>
        </p:nvSpPr>
        <p:spPr>
          <a:xfrm rot="0">
            <a:off x="1320232" y="3438098"/>
            <a:ext cx="9511598" cy="2208667"/>
          </a:xfrm>
          <a:prstGeom prst="rect">
            <a:avLst/>
          </a:prstGeom>
        </p:spPr>
        <p:txBody>
          <a:bodyPr anchor="t" rtlCol="false" tIns="0" lIns="0" bIns="0" rIns="0">
            <a:spAutoFit/>
          </a:bodyPr>
          <a:lstStyle/>
          <a:p>
            <a:pPr algn="just" marL="392306" indent="-196153" lvl="1">
              <a:lnSpc>
                <a:spcPts val="2543"/>
              </a:lnSpc>
              <a:buFont typeface="Arial"/>
              <a:buChar char="•"/>
            </a:pPr>
            <a:r>
              <a:rPr lang="en-US" sz="1817">
                <a:solidFill>
                  <a:srgbClr val="1866CD"/>
                </a:solidFill>
                <a:latin typeface="Montserrat"/>
                <a:ea typeface="Montserrat"/>
                <a:cs typeface="Montserrat"/>
                <a:sym typeface="Montserrat"/>
              </a:rPr>
              <a:t>A sleek, ergonomic pen modeled in 3D, incorporating university branding for a professional look.</a:t>
            </a:r>
          </a:p>
          <a:p>
            <a:pPr algn="just" marL="392306" indent="-196153" lvl="1">
              <a:lnSpc>
                <a:spcPts val="2543"/>
              </a:lnSpc>
              <a:buFont typeface="Arial"/>
              <a:buChar char="•"/>
            </a:pPr>
            <a:r>
              <a:rPr lang="en-US" sz="1817">
                <a:solidFill>
                  <a:srgbClr val="1866CD"/>
                </a:solidFill>
                <a:latin typeface="Montserrat"/>
                <a:ea typeface="Montserrat"/>
                <a:cs typeface="Montserrat"/>
                <a:sym typeface="Montserrat"/>
              </a:rPr>
              <a:t>Material &amp; Texture – Designed with high-quality textures, simulating metal, plastic, or wood for a realistic appearance.</a:t>
            </a:r>
          </a:p>
          <a:p>
            <a:pPr algn="just" marL="392306" indent="-196153" lvl="1">
              <a:lnSpc>
                <a:spcPts val="2543"/>
              </a:lnSpc>
              <a:buFont typeface="Arial"/>
              <a:buChar char="•"/>
            </a:pPr>
            <a:r>
              <a:rPr lang="en-US" sz="1817">
                <a:solidFill>
                  <a:srgbClr val="1866CD"/>
                </a:solidFill>
                <a:latin typeface="Montserrat"/>
                <a:ea typeface="Montserrat"/>
                <a:cs typeface="Montserrat"/>
                <a:sym typeface="Montserrat"/>
              </a:rPr>
              <a:t>Presentation &amp; Application – Showcased in product mockups and rendered for promotional and merchandising purposes.</a:t>
            </a:r>
          </a:p>
          <a:p>
            <a:pPr algn="just">
              <a:lnSpc>
                <a:spcPts val="2543"/>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66C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59627" y="-289806"/>
            <a:ext cx="2129614" cy="6561311"/>
            <a:chOff x="0" y="0"/>
            <a:chExt cx="2885440" cy="8890000"/>
          </a:xfrm>
        </p:grpSpPr>
        <p:sp>
          <p:nvSpPr>
            <p:cNvPr name="Freeform 3" id="3"/>
            <p:cNvSpPr/>
            <p:nvPr/>
          </p:nvSpPr>
          <p:spPr>
            <a:xfrm flipH="false" flipV="false" rot="0">
              <a:off x="304800" y="283210"/>
              <a:ext cx="2274570" cy="2590800"/>
            </a:xfrm>
            <a:custGeom>
              <a:avLst/>
              <a:gdLst/>
              <a:ahLst/>
              <a:cxnLst/>
              <a:rect r="r" b="b" t="t" l="l"/>
              <a:pathLst>
                <a:path h="2590800" w="2274570">
                  <a:moveTo>
                    <a:pt x="0" y="0"/>
                  </a:moveTo>
                  <a:lnTo>
                    <a:pt x="2274570" y="0"/>
                  </a:lnTo>
                  <a:lnTo>
                    <a:pt x="2274570" y="2590800"/>
                  </a:lnTo>
                  <a:lnTo>
                    <a:pt x="0" y="2590800"/>
                  </a:lnTo>
                  <a:close/>
                </a:path>
              </a:pathLst>
            </a:custGeom>
            <a:blipFill>
              <a:blip r:embed="rId2"/>
              <a:stretch>
                <a:fillRect l="-35427" t="0" r="-35427" b="0"/>
              </a:stretch>
            </a:blipFill>
          </p:spPr>
        </p:sp>
        <p:sp>
          <p:nvSpPr>
            <p:cNvPr name="Freeform 4" id="4"/>
            <p:cNvSpPr/>
            <p:nvPr/>
          </p:nvSpPr>
          <p:spPr>
            <a:xfrm flipH="false" flipV="false" rot="0">
              <a:off x="304800" y="3149600"/>
              <a:ext cx="2274570" cy="2590800"/>
            </a:xfrm>
            <a:custGeom>
              <a:avLst/>
              <a:gdLst/>
              <a:ahLst/>
              <a:cxnLst/>
              <a:rect r="r" b="b" t="t" l="l"/>
              <a:pathLst>
                <a:path h="2590800" w="2274570">
                  <a:moveTo>
                    <a:pt x="0" y="0"/>
                  </a:moveTo>
                  <a:lnTo>
                    <a:pt x="2274570" y="0"/>
                  </a:lnTo>
                  <a:lnTo>
                    <a:pt x="2274570" y="2590800"/>
                  </a:lnTo>
                  <a:lnTo>
                    <a:pt x="0" y="2590800"/>
                  </a:lnTo>
                  <a:close/>
                </a:path>
              </a:pathLst>
            </a:custGeom>
            <a:solidFill>
              <a:srgbClr val="000000">
                <a:alpha val="0"/>
              </a:srgbClr>
            </a:solidFill>
            <a:ln w="12700">
              <a:solidFill>
                <a:srgbClr val="000000"/>
              </a:solidFill>
            </a:ln>
          </p:spPr>
        </p:sp>
        <p:sp>
          <p:nvSpPr>
            <p:cNvPr name="Freeform 5" id="5"/>
            <p:cNvSpPr/>
            <p:nvPr/>
          </p:nvSpPr>
          <p:spPr>
            <a:xfrm flipH="false" flipV="false" rot="0">
              <a:off x="304800" y="6015990"/>
              <a:ext cx="2274570" cy="2590800"/>
            </a:xfrm>
            <a:custGeom>
              <a:avLst/>
              <a:gdLst/>
              <a:ahLst/>
              <a:cxnLst/>
              <a:rect r="r" b="b" t="t" l="l"/>
              <a:pathLst>
                <a:path h="2590800" w="2274570">
                  <a:moveTo>
                    <a:pt x="0" y="0"/>
                  </a:moveTo>
                  <a:lnTo>
                    <a:pt x="2274570" y="0"/>
                  </a:lnTo>
                  <a:lnTo>
                    <a:pt x="2274570" y="2590800"/>
                  </a:lnTo>
                  <a:lnTo>
                    <a:pt x="0" y="2590800"/>
                  </a:lnTo>
                  <a:close/>
                </a:path>
              </a:pathLst>
            </a:custGeom>
            <a:blipFill>
              <a:blip r:embed="rId3"/>
              <a:stretch>
                <a:fillRect l="-35320" t="0" r="-35320" b="0"/>
              </a:stretch>
            </a:blipFill>
          </p:spPr>
        </p:sp>
        <p:sp>
          <p:nvSpPr>
            <p:cNvPr name="Freeform 6" id="6"/>
            <p:cNvSpPr/>
            <p:nvPr/>
          </p:nvSpPr>
          <p:spPr>
            <a:xfrm flipH="false" flipV="false" rot="0">
              <a:off x="12700" y="11430"/>
              <a:ext cx="2860040" cy="8865870"/>
            </a:xfrm>
            <a:custGeom>
              <a:avLst/>
              <a:gdLst/>
              <a:ahLst/>
              <a:cxnLst/>
              <a:rect r="r" b="b" t="t" l="l"/>
              <a:pathLst>
                <a:path h="8865870" w="2860040">
                  <a:moveTo>
                    <a:pt x="0" y="0"/>
                  </a:moveTo>
                  <a:lnTo>
                    <a:pt x="0" y="8865870"/>
                  </a:lnTo>
                  <a:lnTo>
                    <a:pt x="2860040" y="8865870"/>
                  </a:lnTo>
                  <a:lnTo>
                    <a:pt x="2860040" y="0"/>
                  </a:lnTo>
                  <a:lnTo>
                    <a:pt x="0" y="0"/>
                  </a:lnTo>
                  <a:close/>
                  <a:moveTo>
                    <a:pt x="2578100" y="8597900"/>
                  </a:moveTo>
                  <a:lnTo>
                    <a:pt x="280670" y="8597900"/>
                  </a:lnTo>
                  <a:lnTo>
                    <a:pt x="280670" y="6000750"/>
                  </a:lnTo>
                  <a:lnTo>
                    <a:pt x="2578100" y="6000750"/>
                  </a:lnTo>
                  <a:lnTo>
                    <a:pt x="2578100" y="8597900"/>
                  </a:lnTo>
                  <a:close/>
                  <a:moveTo>
                    <a:pt x="2578100" y="5732780"/>
                  </a:moveTo>
                  <a:lnTo>
                    <a:pt x="280670" y="5732780"/>
                  </a:lnTo>
                  <a:lnTo>
                    <a:pt x="280670" y="3134360"/>
                  </a:lnTo>
                  <a:lnTo>
                    <a:pt x="2578100" y="3134360"/>
                  </a:lnTo>
                  <a:lnTo>
                    <a:pt x="2578100" y="5732780"/>
                  </a:lnTo>
                  <a:close/>
                  <a:moveTo>
                    <a:pt x="280670" y="2866390"/>
                  </a:moveTo>
                  <a:lnTo>
                    <a:pt x="280670" y="269240"/>
                  </a:lnTo>
                  <a:lnTo>
                    <a:pt x="2578100" y="269240"/>
                  </a:lnTo>
                  <a:lnTo>
                    <a:pt x="2578100" y="2866390"/>
                  </a:lnTo>
                  <a:lnTo>
                    <a:pt x="280670" y="2866390"/>
                  </a:lnTo>
                  <a:close/>
                </a:path>
              </a:pathLst>
            </a:custGeom>
            <a:solidFill>
              <a:srgbClr val="F3F1EB"/>
            </a:solidFill>
          </p:spPr>
        </p:sp>
        <p:sp>
          <p:nvSpPr>
            <p:cNvPr name="Freeform 7" id="7"/>
            <p:cNvSpPr/>
            <p:nvPr/>
          </p:nvSpPr>
          <p:spPr>
            <a:xfrm flipH="false" flipV="false" rot="0">
              <a:off x="281940" y="267970"/>
              <a:ext cx="2321560" cy="2621280"/>
            </a:xfrm>
            <a:custGeom>
              <a:avLst/>
              <a:gdLst/>
              <a:ahLst/>
              <a:cxnLst/>
              <a:rect r="r" b="b" t="t" l="l"/>
              <a:pathLst>
                <a:path h="2621280" w="2321560">
                  <a:moveTo>
                    <a:pt x="0" y="0"/>
                  </a:moveTo>
                  <a:lnTo>
                    <a:pt x="0" y="2621280"/>
                  </a:lnTo>
                  <a:lnTo>
                    <a:pt x="2321560" y="2621280"/>
                  </a:lnTo>
                  <a:lnTo>
                    <a:pt x="2321560" y="0"/>
                  </a:lnTo>
                  <a:lnTo>
                    <a:pt x="0" y="0"/>
                  </a:lnTo>
                  <a:close/>
                  <a:moveTo>
                    <a:pt x="2297430" y="2598420"/>
                  </a:moveTo>
                  <a:lnTo>
                    <a:pt x="24130" y="2598420"/>
                  </a:lnTo>
                  <a:lnTo>
                    <a:pt x="24130" y="24130"/>
                  </a:lnTo>
                  <a:lnTo>
                    <a:pt x="2297430" y="24130"/>
                  </a:lnTo>
                  <a:lnTo>
                    <a:pt x="2297430" y="2598420"/>
                  </a:lnTo>
                  <a:close/>
                </a:path>
              </a:pathLst>
            </a:custGeom>
            <a:solidFill>
              <a:srgbClr val="FFFFFF"/>
            </a:solidFill>
          </p:spPr>
        </p:sp>
        <p:sp>
          <p:nvSpPr>
            <p:cNvPr name="Freeform 8" id="8"/>
            <p:cNvSpPr/>
            <p:nvPr/>
          </p:nvSpPr>
          <p:spPr>
            <a:xfrm flipH="false" flipV="false" rot="0">
              <a:off x="281940" y="3134360"/>
              <a:ext cx="2321560" cy="2621280"/>
            </a:xfrm>
            <a:custGeom>
              <a:avLst/>
              <a:gdLst/>
              <a:ahLst/>
              <a:cxnLst/>
              <a:rect r="r" b="b" t="t" l="l"/>
              <a:pathLst>
                <a:path h="2621280" w="2321560">
                  <a:moveTo>
                    <a:pt x="0" y="2621280"/>
                  </a:moveTo>
                  <a:lnTo>
                    <a:pt x="2321560" y="2621280"/>
                  </a:lnTo>
                  <a:lnTo>
                    <a:pt x="2321560" y="0"/>
                  </a:lnTo>
                  <a:lnTo>
                    <a:pt x="0" y="0"/>
                  </a:lnTo>
                  <a:lnTo>
                    <a:pt x="0" y="2621280"/>
                  </a:lnTo>
                  <a:close/>
                  <a:moveTo>
                    <a:pt x="24130" y="24130"/>
                  </a:moveTo>
                  <a:lnTo>
                    <a:pt x="2297430" y="24130"/>
                  </a:lnTo>
                  <a:lnTo>
                    <a:pt x="2297430" y="2598420"/>
                  </a:lnTo>
                  <a:lnTo>
                    <a:pt x="24130" y="2598420"/>
                  </a:lnTo>
                  <a:lnTo>
                    <a:pt x="24130" y="24130"/>
                  </a:lnTo>
                  <a:close/>
                </a:path>
              </a:pathLst>
            </a:custGeom>
            <a:solidFill>
              <a:srgbClr val="FFFFFF"/>
            </a:solidFill>
          </p:spPr>
        </p:sp>
        <p:sp>
          <p:nvSpPr>
            <p:cNvPr name="Freeform 9" id="9"/>
            <p:cNvSpPr/>
            <p:nvPr/>
          </p:nvSpPr>
          <p:spPr>
            <a:xfrm flipH="false" flipV="false" rot="0">
              <a:off x="281940" y="6000750"/>
              <a:ext cx="2321560" cy="2620010"/>
            </a:xfrm>
            <a:custGeom>
              <a:avLst/>
              <a:gdLst/>
              <a:ahLst/>
              <a:cxnLst/>
              <a:rect r="r" b="b" t="t" l="l"/>
              <a:pathLst>
                <a:path h="2620010" w="2321560">
                  <a:moveTo>
                    <a:pt x="0" y="2620010"/>
                  </a:moveTo>
                  <a:lnTo>
                    <a:pt x="2321560" y="2620010"/>
                  </a:lnTo>
                  <a:lnTo>
                    <a:pt x="2321560" y="0"/>
                  </a:lnTo>
                  <a:lnTo>
                    <a:pt x="0" y="0"/>
                  </a:lnTo>
                  <a:lnTo>
                    <a:pt x="0" y="2620010"/>
                  </a:lnTo>
                  <a:close/>
                  <a:moveTo>
                    <a:pt x="24130" y="22860"/>
                  </a:moveTo>
                  <a:lnTo>
                    <a:pt x="2297430" y="22860"/>
                  </a:lnTo>
                  <a:lnTo>
                    <a:pt x="2297430" y="2597150"/>
                  </a:lnTo>
                  <a:lnTo>
                    <a:pt x="24130" y="2597150"/>
                  </a:lnTo>
                  <a:lnTo>
                    <a:pt x="24130" y="22860"/>
                  </a:lnTo>
                  <a:close/>
                </a:path>
              </a:pathLst>
            </a:custGeom>
            <a:solidFill>
              <a:srgbClr val="FFFFFF"/>
            </a:solidFill>
          </p:spPr>
        </p:sp>
        <p:sp>
          <p:nvSpPr>
            <p:cNvPr name="Freeform 10" id="10"/>
            <p:cNvSpPr/>
            <p:nvPr/>
          </p:nvSpPr>
          <p:spPr>
            <a:xfrm flipH="false" flipV="false" rot="0">
              <a:off x="281940" y="267970"/>
              <a:ext cx="2321560" cy="2621280"/>
            </a:xfrm>
            <a:custGeom>
              <a:avLst/>
              <a:gdLst/>
              <a:ahLst/>
              <a:cxnLst/>
              <a:rect r="r" b="b" t="t" l="l"/>
              <a:pathLst>
                <a:path h="2621280" w="2321560">
                  <a:moveTo>
                    <a:pt x="2297430" y="24130"/>
                  </a:moveTo>
                  <a:lnTo>
                    <a:pt x="2297430" y="2598420"/>
                  </a:lnTo>
                  <a:lnTo>
                    <a:pt x="24130" y="2598420"/>
                  </a:lnTo>
                  <a:lnTo>
                    <a:pt x="0" y="2621280"/>
                  </a:lnTo>
                  <a:lnTo>
                    <a:pt x="2321560" y="2621280"/>
                  </a:lnTo>
                  <a:lnTo>
                    <a:pt x="2321560" y="0"/>
                  </a:lnTo>
                  <a:close/>
                </a:path>
              </a:pathLst>
            </a:custGeom>
            <a:solidFill>
              <a:srgbClr val="FFFFFF"/>
            </a:solidFill>
          </p:spPr>
        </p:sp>
        <p:sp>
          <p:nvSpPr>
            <p:cNvPr name="Freeform 11" id="11"/>
            <p:cNvSpPr/>
            <p:nvPr/>
          </p:nvSpPr>
          <p:spPr>
            <a:xfrm flipH="false" flipV="false" rot="0">
              <a:off x="281940" y="267970"/>
              <a:ext cx="2321560" cy="2621280"/>
            </a:xfrm>
            <a:custGeom>
              <a:avLst/>
              <a:gdLst/>
              <a:ahLst/>
              <a:cxnLst/>
              <a:rect r="r" b="b" t="t" l="l"/>
              <a:pathLst>
                <a:path h="2621280" w="2321560">
                  <a:moveTo>
                    <a:pt x="24130" y="24130"/>
                  </a:moveTo>
                  <a:lnTo>
                    <a:pt x="2297430" y="24130"/>
                  </a:lnTo>
                  <a:lnTo>
                    <a:pt x="2321560" y="0"/>
                  </a:lnTo>
                  <a:lnTo>
                    <a:pt x="0" y="0"/>
                  </a:lnTo>
                  <a:lnTo>
                    <a:pt x="0" y="2621280"/>
                  </a:lnTo>
                  <a:lnTo>
                    <a:pt x="24130" y="2598420"/>
                  </a:lnTo>
                  <a:close/>
                </a:path>
              </a:pathLst>
            </a:custGeom>
            <a:solidFill>
              <a:srgbClr val="3D3434"/>
            </a:solidFill>
          </p:spPr>
        </p:sp>
        <p:sp>
          <p:nvSpPr>
            <p:cNvPr name="Freeform 12" id="12"/>
            <p:cNvSpPr/>
            <p:nvPr/>
          </p:nvSpPr>
          <p:spPr>
            <a:xfrm flipH="false" flipV="false" rot="0">
              <a:off x="281940" y="3134360"/>
              <a:ext cx="2321560" cy="2621280"/>
            </a:xfrm>
            <a:custGeom>
              <a:avLst/>
              <a:gdLst/>
              <a:ahLst/>
              <a:cxnLst/>
              <a:rect r="r" b="b" t="t" l="l"/>
              <a:pathLst>
                <a:path h="2621280" w="2321560">
                  <a:moveTo>
                    <a:pt x="2297430" y="2597150"/>
                  </a:moveTo>
                  <a:lnTo>
                    <a:pt x="24130" y="2597150"/>
                  </a:lnTo>
                  <a:lnTo>
                    <a:pt x="0" y="2621280"/>
                  </a:lnTo>
                  <a:lnTo>
                    <a:pt x="2321560" y="2621280"/>
                  </a:lnTo>
                  <a:lnTo>
                    <a:pt x="2321560" y="0"/>
                  </a:lnTo>
                  <a:lnTo>
                    <a:pt x="2297430" y="24130"/>
                  </a:lnTo>
                  <a:close/>
                </a:path>
              </a:pathLst>
            </a:custGeom>
            <a:solidFill>
              <a:srgbClr val="FFFFFF"/>
            </a:solidFill>
          </p:spPr>
        </p:sp>
        <p:sp>
          <p:nvSpPr>
            <p:cNvPr name="Freeform 13" id="13"/>
            <p:cNvSpPr/>
            <p:nvPr/>
          </p:nvSpPr>
          <p:spPr>
            <a:xfrm flipH="false" flipV="false" rot="0">
              <a:off x="281940" y="3134360"/>
              <a:ext cx="2321560" cy="2621280"/>
            </a:xfrm>
            <a:custGeom>
              <a:avLst/>
              <a:gdLst/>
              <a:ahLst/>
              <a:cxnLst/>
              <a:rect r="r" b="b" t="t" l="l"/>
              <a:pathLst>
                <a:path h="2621280" w="2321560">
                  <a:moveTo>
                    <a:pt x="0" y="2621280"/>
                  </a:moveTo>
                  <a:lnTo>
                    <a:pt x="24130" y="2597150"/>
                  </a:lnTo>
                  <a:lnTo>
                    <a:pt x="24130" y="24130"/>
                  </a:lnTo>
                  <a:lnTo>
                    <a:pt x="2297430" y="24130"/>
                  </a:lnTo>
                  <a:lnTo>
                    <a:pt x="2321560" y="0"/>
                  </a:lnTo>
                  <a:lnTo>
                    <a:pt x="0" y="0"/>
                  </a:lnTo>
                  <a:close/>
                </a:path>
              </a:pathLst>
            </a:custGeom>
            <a:solidFill>
              <a:srgbClr val="3D3434"/>
            </a:solidFill>
          </p:spPr>
        </p:sp>
        <p:sp>
          <p:nvSpPr>
            <p:cNvPr name="Freeform 14" id="14"/>
            <p:cNvSpPr/>
            <p:nvPr/>
          </p:nvSpPr>
          <p:spPr>
            <a:xfrm flipH="false" flipV="false" rot="0">
              <a:off x="281940" y="6000750"/>
              <a:ext cx="2321560" cy="2620010"/>
            </a:xfrm>
            <a:custGeom>
              <a:avLst/>
              <a:gdLst/>
              <a:ahLst/>
              <a:cxnLst/>
              <a:rect r="r" b="b" t="t" l="l"/>
              <a:pathLst>
                <a:path h="2620010" w="2321560">
                  <a:moveTo>
                    <a:pt x="2297430" y="2597150"/>
                  </a:moveTo>
                  <a:lnTo>
                    <a:pt x="24130" y="2597150"/>
                  </a:lnTo>
                  <a:lnTo>
                    <a:pt x="0" y="2620010"/>
                  </a:lnTo>
                  <a:lnTo>
                    <a:pt x="2321560" y="2620010"/>
                  </a:lnTo>
                  <a:lnTo>
                    <a:pt x="2321560" y="0"/>
                  </a:lnTo>
                  <a:lnTo>
                    <a:pt x="2297430" y="22860"/>
                  </a:lnTo>
                  <a:close/>
                </a:path>
              </a:pathLst>
            </a:custGeom>
            <a:solidFill>
              <a:srgbClr val="FFFFFF"/>
            </a:solidFill>
          </p:spPr>
        </p:sp>
        <p:sp>
          <p:nvSpPr>
            <p:cNvPr name="Freeform 15" id="15"/>
            <p:cNvSpPr/>
            <p:nvPr/>
          </p:nvSpPr>
          <p:spPr>
            <a:xfrm flipH="false" flipV="false" rot="0">
              <a:off x="281940" y="6000750"/>
              <a:ext cx="2321560" cy="2620010"/>
            </a:xfrm>
            <a:custGeom>
              <a:avLst/>
              <a:gdLst/>
              <a:ahLst/>
              <a:cxnLst/>
              <a:rect r="r" b="b" t="t" l="l"/>
              <a:pathLst>
                <a:path h="2620010" w="2321560">
                  <a:moveTo>
                    <a:pt x="0" y="2620010"/>
                  </a:moveTo>
                  <a:lnTo>
                    <a:pt x="24130" y="2597150"/>
                  </a:lnTo>
                  <a:lnTo>
                    <a:pt x="24130" y="22860"/>
                  </a:lnTo>
                  <a:lnTo>
                    <a:pt x="2297430" y="22860"/>
                  </a:lnTo>
                  <a:lnTo>
                    <a:pt x="2321560" y="0"/>
                  </a:lnTo>
                  <a:lnTo>
                    <a:pt x="0" y="0"/>
                  </a:lnTo>
                  <a:close/>
                </a:path>
              </a:pathLst>
            </a:custGeom>
            <a:solidFill>
              <a:srgbClr val="3D3434"/>
            </a:solidFill>
          </p:spPr>
        </p:sp>
        <p:sp>
          <p:nvSpPr>
            <p:cNvPr name="Freeform 16" id="16"/>
            <p:cNvSpPr/>
            <p:nvPr/>
          </p:nvSpPr>
          <p:spPr>
            <a:xfrm flipH="false" flipV="false" rot="0">
              <a:off x="0" y="0"/>
              <a:ext cx="2885440" cy="8890000"/>
            </a:xfrm>
            <a:custGeom>
              <a:avLst/>
              <a:gdLst/>
              <a:ahLst/>
              <a:cxnLst/>
              <a:rect r="r" b="b" t="t" l="l"/>
              <a:pathLst>
                <a:path h="8890000" w="2885440">
                  <a:moveTo>
                    <a:pt x="2860040" y="24130"/>
                  </a:moveTo>
                  <a:lnTo>
                    <a:pt x="2860040" y="8865870"/>
                  </a:lnTo>
                  <a:lnTo>
                    <a:pt x="25400" y="8865870"/>
                  </a:lnTo>
                  <a:lnTo>
                    <a:pt x="0" y="8890000"/>
                  </a:lnTo>
                  <a:lnTo>
                    <a:pt x="2885440" y="8890000"/>
                  </a:lnTo>
                  <a:lnTo>
                    <a:pt x="2885440" y="0"/>
                  </a:lnTo>
                  <a:close/>
                </a:path>
              </a:pathLst>
            </a:custGeom>
            <a:solidFill>
              <a:srgbClr val="3D3434"/>
            </a:solidFill>
          </p:spPr>
        </p:sp>
        <p:sp>
          <p:nvSpPr>
            <p:cNvPr name="Freeform 17" id="17"/>
            <p:cNvSpPr/>
            <p:nvPr/>
          </p:nvSpPr>
          <p:spPr>
            <a:xfrm flipH="false" flipV="false" rot="0">
              <a:off x="0" y="0"/>
              <a:ext cx="2885440" cy="8890000"/>
            </a:xfrm>
            <a:custGeom>
              <a:avLst/>
              <a:gdLst/>
              <a:ahLst/>
              <a:cxnLst/>
              <a:rect r="r" b="b" t="t" l="l"/>
              <a:pathLst>
                <a:path h="8890000" w="2885440">
                  <a:moveTo>
                    <a:pt x="25400" y="24130"/>
                  </a:moveTo>
                  <a:lnTo>
                    <a:pt x="2860040" y="24130"/>
                  </a:lnTo>
                  <a:lnTo>
                    <a:pt x="2885440" y="0"/>
                  </a:lnTo>
                  <a:lnTo>
                    <a:pt x="0" y="0"/>
                  </a:lnTo>
                  <a:lnTo>
                    <a:pt x="0" y="8890000"/>
                  </a:lnTo>
                  <a:lnTo>
                    <a:pt x="25400" y="8865870"/>
                  </a:lnTo>
                  <a:close/>
                </a:path>
              </a:pathLst>
            </a:custGeom>
            <a:solidFill>
              <a:srgbClr val="FFFFFF"/>
            </a:solidFill>
          </p:spPr>
        </p:sp>
      </p:grpSp>
      <p:grpSp>
        <p:nvGrpSpPr>
          <p:cNvPr name="Group 18" id="18"/>
          <p:cNvGrpSpPr/>
          <p:nvPr/>
        </p:nvGrpSpPr>
        <p:grpSpPr>
          <a:xfrm rot="0">
            <a:off x="1079497" y="1138719"/>
            <a:ext cx="3856661" cy="385666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26096" y="0"/>
                  </a:moveTo>
                  <a:lnTo>
                    <a:pt x="786704" y="0"/>
                  </a:lnTo>
                  <a:cubicBezTo>
                    <a:pt x="801116" y="0"/>
                    <a:pt x="812800" y="11684"/>
                    <a:pt x="812800" y="26096"/>
                  </a:cubicBezTo>
                  <a:lnTo>
                    <a:pt x="812800" y="786704"/>
                  </a:lnTo>
                  <a:cubicBezTo>
                    <a:pt x="812800" y="801116"/>
                    <a:pt x="801116" y="812800"/>
                    <a:pt x="786704" y="812800"/>
                  </a:cubicBezTo>
                  <a:lnTo>
                    <a:pt x="26096" y="812800"/>
                  </a:lnTo>
                  <a:cubicBezTo>
                    <a:pt x="11684" y="812800"/>
                    <a:pt x="0" y="801116"/>
                    <a:pt x="0" y="786704"/>
                  </a:cubicBezTo>
                  <a:lnTo>
                    <a:pt x="0" y="26096"/>
                  </a:lnTo>
                  <a:cubicBezTo>
                    <a:pt x="0" y="11684"/>
                    <a:pt x="11684" y="0"/>
                    <a:pt x="26096" y="0"/>
                  </a:cubicBezTo>
                  <a:close/>
                </a:path>
              </a:pathLst>
            </a:custGeom>
            <a:blipFill>
              <a:blip r:embed="rId4"/>
              <a:stretch>
                <a:fillRect l="-24906" t="0" r="-24906" b="0"/>
              </a:stretch>
            </a:blipFill>
          </p:spPr>
        </p:sp>
      </p:grpSp>
      <p:sp>
        <p:nvSpPr>
          <p:cNvPr name="TextBox 20" id="20"/>
          <p:cNvSpPr txBox="true"/>
          <p:nvPr/>
        </p:nvSpPr>
        <p:spPr>
          <a:xfrm rot="0">
            <a:off x="6137206" y="322826"/>
            <a:ext cx="4067336" cy="635730"/>
          </a:xfrm>
          <a:prstGeom prst="rect">
            <a:avLst/>
          </a:prstGeom>
        </p:spPr>
        <p:txBody>
          <a:bodyPr anchor="t" rtlCol="false" tIns="0" lIns="0" bIns="0" rIns="0">
            <a:spAutoFit/>
          </a:bodyPr>
          <a:lstStyle/>
          <a:p>
            <a:pPr algn="l">
              <a:lnSpc>
                <a:spcPts val="5268"/>
              </a:lnSpc>
            </a:pPr>
            <a:r>
              <a:rPr lang="en-US" sz="3762" b="true">
                <a:solidFill>
                  <a:srgbClr val="FFFFFF"/>
                </a:solidFill>
                <a:latin typeface="Montserrat Bold"/>
                <a:ea typeface="Montserrat Bold"/>
                <a:cs typeface="Montserrat Bold"/>
                <a:sym typeface="Montserrat Bold"/>
              </a:rPr>
              <a:t>INTRODUCTION</a:t>
            </a:r>
          </a:p>
        </p:txBody>
      </p:sp>
      <p:grpSp>
        <p:nvGrpSpPr>
          <p:cNvPr name="Group 21" id="21"/>
          <p:cNvGrpSpPr/>
          <p:nvPr/>
        </p:nvGrpSpPr>
        <p:grpSpPr>
          <a:xfrm rot="0">
            <a:off x="5803858" y="351572"/>
            <a:ext cx="4734032" cy="644914"/>
            <a:chOff x="0" y="0"/>
            <a:chExt cx="2144219" cy="292105"/>
          </a:xfrm>
        </p:grpSpPr>
        <p:sp>
          <p:nvSpPr>
            <p:cNvPr name="Freeform 22" id="22"/>
            <p:cNvSpPr/>
            <p:nvPr/>
          </p:nvSpPr>
          <p:spPr>
            <a:xfrm flipH="false" flipV="false" rot="0">
              <a:off x="0" y="0"/>
              <a:ext cx="2144219" cy="292105"/>
            </a:xfrm>
            <a:custGeom>
              <a:avLst/>
              <a:gdLst/>
              <a:ahLst/>
              <a:cxnLst/>
              <a:rect r="r" b="b" t="t" l="l"/>
              <a:pathLst>
                <a:path h="292105" w="2144219">
                  <a:moveTo>
                    <a:pt x="49061" y="0"/>
                  </a:moveTo>
                  <a:lnTo>
                    <a:pt x="2095157" y="0"/>
                  </a:lnTo>
                  <a:cubicBezTo>
                    <a:pt x="2108169" y="0"/>
                    <a:pt x="2120648" y="5169"/>
                    <a:pt x="2129849" y="14370"/>
                  </a:cubicBezTo>
                  <a:cubicBezTo>
                    <a:pt x="2139050" y="23570"/>
                    <a:pt x="2144219" y="36049"/>
                    <a:pt x="2144219" y="49061"/>
                  </a:cubicBezTo>
                  <a:lnTo>
                    <a:pt x="2144219" y="243044"/>
                  </a:lnTo>
                  <a:cubicBezTo>
                    <a:pt x="2144219" y="256056"/>
                    <a:pt x="2139050" y="268535"/>
                    <a:pt x="2129849" y="277736"/>
                  </a:cubicBezTo>
                  <a:cubicBezTo>
                    <a:pt x="2120648" y="286936"/>
                    <a:pt x="2108169" y="292105"/>
                    <a:pt x="2095157" y="292105"/>
                  </a:cubicBezTo>
                  <a:lnTo>
                    <a:pt x="49061" y="292105"/>
                  </a:lnTo>
                  <a:cubicBezTo>
                    <a:pt x="36049" y="292105"/>
                    <a:pt x="23570" y="286936"/>
                    <a:pt x="14370" y="277736"/>
                  </a:cubicBezTo>
                  <a:cubicBezTo>
                    <a:pt x="5169" y="268535"/>
                    <a:pt x="0" y="256056"/>
                    <a:pt x="0" y="243044"/>
                  </a:cubicBezTo>
                  <a:lnTo>
                    <a:pt x="0" y="49061"/>
                  </a:lnTo>
                  <a:cubicBezTo>
                    <a:pt x="0" y="36049"/>
                    <a:pt x="5169" y="23570"/>
                    <a:pt x="14370" y="14370"/>
                  </a:cubicBezTo>
                  <a:cubicBezTo>
                    <a:pt x="23570" y="5169"/>
                    <a:pt x="36049" y="0"/>
                    <a:pt x="49061" y="0"/>
                  </a:cubicBezTo>
                  <a:close/>
                </a:path>
              </a:pathLst>
            </a:custGeom>
            <a:solidFill>
              <a:srgbClr val="000000">
                <a:alpha val="0"/>
              </a:srgbClr>
            </a:solidFill>
            <a:ln w="28575" cap="rnd">
              <a:solidFill>
                <a:srgbClr val="FFFFFF"/>
              </a:solidFill>
              <a:prstDash val="solid"/>
              <a:round/>
            </a:ln>
          </p:spPr>
        </p:sp>
        <p:sp>
          <p:nvSpPr>
            <p:cNvPr name="TextBox 23" id="23"/>
            <p:cNvSpPr txBox="true"/>
            <p:nvPr/>
          </p:nvSpPr>
          <p:spPr>
            <a:xfrm>
              <a:off x="0" y="-28575"/>
              <a:ext cx="2144219" cy="320680"/>
            </a:xfrm>
            <a:prstGeom prst="rect">
              <a:avLst/>
            </a:prstGeom>
          </p:spPr>
          <p:txBody>
            <a:bodyPr anchor="ctr" rtlCol="false" tIns="29539" lIns="29539" bIns="29539" rIns="29539"/>
            <a:lstStyle/>
            <a:p>
              <a:pPr algn="ctr">
                <a:lnSpc>
                  <a:spcPts val="1546"/>
                </a:lnSpc>
                <a:spcBef>
                  <a:spcPct val="0"/>
                </a:spcBef>
              </a:pPr>
              <a:r>
                <a:rPr lang="en-US" sz="1104">
                  <a:solidFill>
                    <a:srgbClr val="FFFFFF"/>
                  </a:solidFill>
                  <a:latin typeface="Montserrat"/>
                  <a:ea typeface="Montserrat"/>
                  <a:cs typeface="Montserrat"/>
                  <a:sym typeface="Montserrat"/>
                </a:rPr>
                <a:t>   </a:t>
              </a:r>
            </a:p>
          </p:txBody>
        </p:sp>
      </p:grpSp>
      <p:sp>
        <p:nvSpPr>
          <p:cNvPr name="TextBox 24" id="24"/>
          <p:cNvSpPr txBox="true"/>
          <p:nvPr/>
        </p:nvSpPr>
        <p:spPr>
          <a:xfrm rot="0">
            <a:off x="5414911" y="1100619"/>
            <a:ext cx="5416919" cy="4387048"/>
          </a:xfrm>
          <a:prstGeom prst="rect">
            <a:avLst/>
          </a:prstGeom>
        </p:spPr>
        <p:txBody>
          <a:bodyPr anchor="t" rtlCol="false" tIns="0" lIns="0" bIns="0" rIns="0">
            <a:spAutoFit/>
          </a:bodyPr>
          <a:lstStyle/>
          <a:p>
            <a:pPr algn="just">
              <a:lnSpc>
                <a:spcPts val="2670"/>
              </a:lnSpc>
              <a:spcBef>
                <a:spcPct val="0"/>
              </a:spcBef>
            </a:pPr>
            <a:r>
              <a:rPr lang="en-US" sz="1907">
                <a:solidFill>
                  <a:srgbClr val="FFFFFF"/>
                </a:solidFill>
                <a:latin typeface="Montserrat"/>
                <a:ea typeface="Montserrat"/>
                <a:cs typeface="Montserrat"/>
                <a:sym typeface="Montserrat"/>
              </a:rPr>
              <a:t>                  T</a:t>
            </a:r>
            <a:r>
              <a:rPr lang="en-US" sz="1907">
                <a:solidFill>
                  <a:srgbClr val="FFFFFF"/>
                </a:solidFill>
                <a:latin typeface="Montserrat"/>
                <a:ea typeface="Montserrat"/>
                <a:cs typeface="Montserrat"/>
                <a:sym typeface="Montserrat"/>
              </a:rPr>
              <a:t>oday, the effective design is crucial for establishing brand identity and connection with our customers . Our company recognises the importance of creating strong and visual engaging material that communicates our values, vision and offerings.  This project is focus on creating the key design elements including logos, calendars and posters which will enhance our brand identity.  By designing these materials , we aim to build a strong visual presence to our customers and set us apart in the market.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87601" cy="6107610"/>
            <a:chOff x="0" y="0"/>
            <a:chExt cx="682326" cy="3831718"/>
          </a:xfrm>
        </p:grpSpPr>
        <p:sp>
          <p:nvSpPr>
            <p:cNvPr name="Freeform 3" id="3"/>
            <p:cNvSpPr/>
            <p:nvPr/>
          </p:nvSpPr>
          <p:spPr>
            <a:xfrm flipH="false" flipV="false" rot="0">
              <a:off x="0" y="0"/>
              <a:ext cx="682326" cy="3831718"/>
            </a:xfrm>
            <a:custGeom>
              <a:avLst/>
              <a:gdLst/>
              <a:ahLst/>
              <a:cxnLst/>
              <a:rect r="r" b="b" t="t" l="l"/>
              <a:pathLst>
                <a:path h="3831718" w="682326">
                  <a:moveTo>
                    <a:pt x="0" y="0"/>
                  </a:moveTo>
                  <a:lnTo>
                    <a:pt x="682326" y="0"/>
                  </a:lnTo>
                  <a:lnTo>
                    <a:pt x="682326" y="3831718"/>
                  </a:lnTo>
                  <a:lnTo>
                    <a:pt x="0" y="3831718"/>
                  </a:lnTo>
                  <a:close/>
                </a:path>
              </a:pathLst>
            </a:custGeom>
            <a:solidFill>
              <a:srgbClr val="1866CD"/>
            </a:solidFill>
          </p:spPr>
        </p:sp>
      </p:grpSp>
      <p:grpSp>
        <p:nvGrpSpPr>
          <p:cNvPr name="Group 4" id="4"/>
          <p:cNvGrpSpPr/>
          <p:nvPr/>
        </p:nvGrpSpPr>
        <p:grpSpPr>
          <a:xfrm rot="0">
            <a:off x="10788081" y="0"/>
            <a:ext cx="641919" cy="877222"/>
            <a:chOff x="0" y="0"/>
            <a:chExt cx="1465070" cy="2002108"/>
          </a:xfrm>
        </p:grpSpPr>
        <p:sp>
          <p:nvSpPr>
            <p:cNvPr name="Freeform 5" id="5"/>
            <p:cNvSpPr/>
            <p:nvPr/>
          </p:nvSpPr>
          <p:spPr>
            <a:xfrm flipH="false" flipV="false" rot="0">
              <a:off x="0" y="0"/>
              <a:ext cx="1465070" cy="2002108"/>
            </a:xfrm>
            <a:custGeom>
              <a:avLst/>
              <a:gdLst/>
              <a:ahLst/>
              <a:cxnLst/>
              <a:rect r="r" b="b" t="t" l="l"/>
              <a:pathLst>
                <a:path h="2002108" w="1465070">
                  <a:moveTo>
                    <a:pt x="0" y="0"/>
                  </a:moveTo>
                  <a:lnTo>
                    <a:pt x="1465070" y="0"/>
                  </a:lnTo>
                  <a:lnTo>
                    <a:pt x="1465070" y="2002108"/>
                  </a:lnTo>
                  <a:lnTo>
                    <a:pt x="0" y="2002108"/>
                  </a:lnTo>
                  <a:close/>
                </a:path>
              </a:pathLst>
            </a:custGeom>
            <a:solidFill>
              <a:srgbClr val="1866CD"/>
            </a:solidFill>
          </p:spPr>
        </p:sp>
      </p:grpSp>
      <p:sp>
        <p:nvSpPr>
          <p:cNvPr name="Freeform 6" id="6"/>
          <p:cNvSpPr/>
          <p:nvPr/>
        </p:nvSpPr>
        <p:spPr>
          <a:xfrm flipH="false" flipV="false" rot="0">
            <a:off x="7787852" y="1272218"/>
            <a:ext cx="2640700" cy="3160837"/>
          </a:xfrm>
          <a:custGeom>
            <a:avLst/>
            <a:gdLst/>
            <a:ahLst/>
            <a:cxnLst/>
            <a:rect r="r" b="b" t="t" l="l"/>
            <a:pathLst>
              <a:path h="3160837" w="2640700">
                <a:moveTo>
                  <a:pt x="0" y="0"/>
                </a:moveTo>
                <a:lnTo>
                  <a:pt x="2640700" y="0"/>
                </a:lnTo>
                <a:lnTo>
                  <a:pt x="2640700" y="3160837"/>
                </a:lnTo>
                <a:lnTo>
                  <a:pt x="0" y="3160837"/>
                </a:lnTo>
                <a:lnTo>
                  <a:pt x="0" y="0"/>
                </a:lnTo>
                <a:close/>
              </a:path>
            </a:pathLst>
          </a:custGeom>
          <a:blipFill>
            <a:blip r:embed="rId2"/>
            <a:stretch>
              <a:fillRect l="0" t="0" r="0" b="0"/>
            </a:stretch>
          </a:blipFill>
        </p:spPr>
      </p:sp>
      <p:sp>
        <p:nvSpPr>
          <p:cNvPr name="TextBox 7" id="7"/>
          <p:cNvSpPr txBox="true"/>
          <p:nvPr/>
        </p:nvSpPr>
        <p:spPr>
          <a:xfrm rot="0">
            <a:off x="2452380" y="195705"/>
            <a:ext cx="6970921" cy="757305"/>
          </a:xfrm>
          <a:prstGeom prst="rect">
            <a:avLst/>
          </a:prstGeom>
        </p:spPr>
        <p:txBody>
          <a:bodyPr anchor="t" rtlCol="false" tIns="0" lIns="0" bIns="0" rIns="0">
            <a:spAutoFit/>
          </a:bodyPr>
          <a:lstStyle/>
          <a:p>
            <a:pPr algn="l">
              <a:lnSpc>
                <a:spcPts val="3012"/>
              </a:lnSpc>
            </a:pPr>
            <a:r>
              <a:rPr lang="en-US" b="true" sz="2151" spc="262">
                <a:solidFill>
                  <a:srgbClr val="1866CD"/>
                </a:solidFill>
                <a:latin typeface="Montserrat Bold"/>
                <a:ea typeface="Montserrat Bold"/>
                <a:cs typeface="Montserrat Bold"/>
                <a:sym typeface="Montserrat Bold"/>
              </a:rPr>
              <a:t>AN EDUCATION INSTITUTION GRAPHIC                                                                                    </a:t>
            </a:r>
          </a:p>
          <a:p>
            <a:pPr algn="l">
              <a:lnSpc>
                <a:spcPts val="3012"/>
              </a:lnSpc>
            </a:pPr>
            <a:r>
              <a:rPr lang="en-US" b="true" sz="2151" spc="262">
                <a:solidFill>
                  <a:srgbClr val="1866CD"/>
                </a:solidFill>
                <a:latin typeface="Montserrat Bold"/>
                <a:ea typeface="Montserrat Bold"/>
                <a:cs typeface="Montserrat Bold"/>
                <a:sym typeface="Montserrat Bold"/>
              </a:rPr>
              <a:t>                   DESIGN PROJECT</a:t>
            </a:r>
          </a:p>
        </p:txBody>
      </p:sp>
      <p:sp>
        <p:nvSpPr>
          <p:cNvPr name="TextBox 8" id="8"/>
          <p:cNvSpPr txBox="true"/>
          <p:nvPr/>
        </p:nvSpPr>
        <p:spPr>
          <a:xfrm rot="0">
            <a:off x="2514547" y="4709280"/>
            <a:ext cx="6846588" cy="414217"/>
          </a:xfrm>
          <a:prstGeom prst="rect">
            <a:avLst/>
          </a:prstGeom>
        </p:spPr>
        <p:txBody>
          <a:bodyPr anchor="t" rtlCol="false" tIns="0" lIns="0" bIns="0" rIns="0">
            <a:spAutoFit/>
          </a:bodyPr>
          <a:lstStyle/>
          <a:p>
            <a:pPr algn="l">
              <a:lnSpc>
                <a:spcPts val="3419"/>
              </a:lnSpc>
            </a:pPr>
            <a:r>
              <a:rPr lang="en-US" b="true" sz="2442" spc="297">
                <a:solidFill>
                  <a:srgbClr val="1866CD"/>
                </a:solidFill>
                <a:latin typeface="Montserrat Bold"/>
                <a:ea typeface="Montserrat Bold"/>
                <a:cs typeface="Montserrat Bold"/>
                <a:sym typeface="Montserrat Bold"/>
              </a:rPr>
              <a:t>3D MODEL COLLEGE BAG </a:t>
            </a:r>
            <a:r>
              <a:rPr lang="en-US" b="true" sz="2442" spc="297">
                <a:solidFill>
                  <a:srgbClr val="1866CD"/>
                </a:solidFill>
                <a:latin typeface="Montserrat Bold"/>
                <a:ea typeface="Montserrat Bold"/>
                <a:cs typeface="Montserrat Bold"/>
                <a:sym typeface="Montserrat Bold"/>
              </a:rPr>
              <a:t>DESIGN</a:t>
            </a:r>
          </a:p>
        </p:txBody>
      </p:sp>
      <p:sp>
        <p:nvSpPr>
          <p:cNvPr name="TextBox 9" id="9"/>
          <p:cNvSpPr txBox="true"/>
          <p:nvPr/>
        </p:nvSpPr>
        <p:spPr>
          <a:xfrm rot="0">
            <a:off x="1356789" y="1393120"/>
            <a:ext cx="5811327" cy="2880933"/>
          </a:xfrm>
          <a:prstGeom prst="rect">
            <a:avLst/>
          </a:prstGeom>
        </p:spPr>
        <p:txBody>
          <a:bodyPr anchor="t" rtlCol="false" tIns="0" lIns="0" bIns="0" rIns="0">
            <a:spAutoFit/>
          </a:bodyPr>
          <a:lstStyle/>
          <a:p>
            <a:pPr algn="just">
              <a:lnSpc>
                <a:spcPts val="2929"/>
              </a:lnSpc>
            </a:pPr>
          </a:p>
          <a:p>
            <a:pPr algn="just" marL="451806" indent="-225903" lvl="1">
              <a:lnSpc>
                <a:spcPts val="2929"/>
              </a:lnSpc>
              <a:buFont typeface="Arial"/>
              <a:buChar char="•"/>
            </a:pPr>
            <a:r>
              <a:rPr lang="en-US" sz="2092">
                <a:solidFill>
                  <a:srgbClr val="1866CD"/>
                </a:solidFill>
                <a:latin typeface="Montserrat"/>
                <a:ea typeface="Montserrat"/>
                <a:cs typeface="Montserrat"/>
                <a:sym typeface="Montserrat"/>
              </a:rPr>
              <a:t>Developed a realistic 3D model of the bag in Blender, showcasing textures, materials, and structural details.</a:t>
            </a:r>
          </a:p>
          <a:p>
            <a:pPr algn="just" marL="451806" indent="-225903" lvl="1">
              <a:lnSpc>
                <a:spcPts val="2929"/>
              </a:lnSpc>
              <a:buFont typeface="Arial"/>
              <a:buChar char="•"/>
            </a:pPr>
            <a:r>
              <a:rPr lang="en-US" sz="2092">
                <a:solidFill>
                  <a:srgbClr val="1866CD"/>
                </a:solidFill>
                <a:latin typeface="Montserrat"/>
                <a:ea typeface="Montserrat"/>
                <a:cs typeface="Montserrat"/>
                <a:sym typeface="Montserrat"/>
              </a:rPr>
              <a:t>Focused on ergonomics, durability, and functionality, ensuring the bag is stylish, comfortable, and practical for students.</a:t>
            </a:r>
          </a:p>
          <a:p>
            <a:pPr algn="just">
              <a:lnSpc>
                <a:spcPts val="292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87601" cy="6107610"/>
            <a:chOff x="0" y="0"/>
            <a:chExt cx="682326" cy="3831718"/>
          </a:xfrm>
        </p:grpSpPr>
        <p:sp>
          <p:nvSpPr>
            <p:cNvPr name="Freeform 3" id="3"/>
            <p:cNvSpPr/>
            <p:nvPr/>
          </p:nvSpPr>
          <p:spPr>
            <a:xfrm flipH="false" flipV="false" rot="0">
              <a:off x="0" y="0"/>
              <a:ext cx="682326" cy="3831718"/>
            </a:xfrm>
            <a:custGeom>
              <a:avLst/>
              <a:gdLst/>
              <a:ahLst/>
              <a:cxnLst/>
              <a:rect r="r" b="b" t="t" l="l"/>
              <a:pathLst>
                <a:path h="3831718" w="682326">
                  <a:moveTo>
                    <a:pt x="0" y="0"/>
                  </a:moveTo>
                  <a:lnTo>
                    <a:pt x="682326" y="0"/>
                  </a:lnTo>
                  <a:lnTo>
                    <a:pt x="682326" y="3831718"/>
                  </a:lnTo>
                  <a:lnTo>
                    <a:pt x="0" y="3831718"/>
                  </a:lnTo>
                  <a:close/>
                </a:path>
              </a:pathLst>
            </a:custGeom>
            <a:solidFill>
              <a:srgbClr val="1866CD"/>
            </a:solidFill>
          </p:spPr>
        </p:sp>
      </p:grpSp>
      <p:grpSp>
        <p:nvGrpSpPr>
          <p:cNvPr name="Group 4" id="4"/>
          <p:cNvGrpSpPr/>
          <p:nvPr/>
        </p:nvGrpSpPr>
        <p:grpSpPr>
          <a:xfrm rot="0">
            <a:off x="10788081" y="0"/>
            <a:ext cx="641919" cy="877222"/>
            <a:chOff x="0" y="0"/>
            <a:chExt cx="1465070" cy="2002108"/>
          </a:xfrm>
        </p:grpSpPr>
        <p:sp>
          <p:nvSpPr>
            <p:cNvPr name="Freeform 5" id="5"/>
            <p:cNvSpPr/>
            <p:nvPr/>
          </p:nvSpPr>
          <p:spPr>
            <a:xfrm flipH="false" flipV="false" rot="0">
              <a:off x="0" y="0"/>
              <a:ext cx="1465070" cy="2002108"/>
            </a:xfrm>
            <a:custGeom>
              <a:avLst/>
              <a:gdLst/>
              <a:ahLst/>
              <a:cxnLst/>
              <a:rect r="r" b="b" t="t" l="l"/>
              <a:pathLst>
                <a:path h="2002108" w="1465070">
                  <a:moveTo>
                    <a:pt x="0" y="0"/>
                  </a:moveTo>
                  <a:lnTo>
                    <a:pt x="1465070" y="0"/>
                  </a:lnTo>
                  <a:lnTo>
                    <a:pt x="1465070" y="2002108"/>
                  </a:lnTo>
                  <a:lnTo>
                    <a:pt x="0" y="2002108"/>
                  </a:lnTo>
                  <a:close/>
                </a:path>
              </a:pathLst>
            </a:custGeom>
            <a:solidFill>
              <a:srgbClr val="1866CD"/>
            </a:solidFill>
          </p:spPr>
        </p:sp>
      </p:grpSp>
      <p:sp>
        <p:nvSpPr>
          <p:cNvPr name="Freeform 6" id="6"/>
          <p:cNvSpPr/>
          <p:nvPr/>
        </p:nvSpPr>
        <p:spPr>
          <a:xfrm flipH="false" flipV="false" rot="0">
            <a:off x="7420558" y="1207055"/>
            <a:ext cx="3185852" cy="3362480"/>
          </a:xfrm>
          <a:custGeom>
            <a:avLst/>
            <a:gdLst/>
            <a:ahLst/>
            <a:cxnLst/>
            <a:rect r="r" b="b" t="t" l="l"/>
            <a:pathLst>
              <a:path h="3362480" w="3185852">
                <a:moveTo>
                  <a:pt x="0" y="0"/>
                </a:moveTo>
                <a:lnTo>
                  <a:pt x="3185852" y="0"/>
                </a:lnTo>
                <a:lnTo>
                  <a:pt x="3185852" y="3362480"/>
                </a:lnTo>
                <a:lnTo>
                  <a:pt x="0" y="3362480"/>
                </a:lnTo>
                <a:lnTo>
                  <a:pt x="0" y="0"/>
                </a:lnTo>
                <a:close/>
              </a:path>
            </a:pathLst>
          </a:custGeom>
          <a:blipFill>
            <a:blip r:embed="rId2"/>
            <a:stretch>
              <a:fillRect l="0" t="0" r="0" b="0"/>
            </a:stretch>
          </a:blipFill>
        </p:spPr>
      </p:sp>
      <p:sp>
        <p:nvSpPr>
          <p:cNvPr name="TextBox 7" id="7"/>
          <p:cNvSpPr txBox="true"/>
          <p:nvPr/>
        </p:nvSpPr>
        <p:spPr>
          <a:xfrm rot="0">
            <a:off x="2452380" y="195705"/>
            <a:ext cx="6970921" cy="757305"/>
          </a:xfrm>
          <a:prstGeom prst="rect">
            <a:avLst/>
          </a:prstGeom>
        </p:spPr>
        <p:txBody>
          <a:bodyPr anchor="t" rtlCol="false" tIns="0" lIns="0" bIns="0" rIns="0">
            <a:spAutoFit/>
          </a:bodyPr>
          <a:lstStyle/>
          <a:p>
            <a:pPr algn="l">
              <a:lnSpc>
                <a:spcPts val="3012"/>
              </a:lnSpc>
            </a:pPr>
            <a:r>
              <a:rPr lang="en-US" b="true" sz="2151" spc="262">
                <a:solidFill>
                  <a:srgbClr val="1866CD"/>
                </a:solidFill>
                <a:latin typeface="Montserrat Bold"/>
                <a:ea typeface="Montserrat Bold"/>
                <a:cs typeface="Montserrat Bold"/>
                <a:sym typeface="Montserrat Bold"/>
              </a:rPr>
              <a:t>AN EDUCATION INSTITUTION GRAPHIC                                                                                    </a:t>
            </a:r>
          </a:p>
          <a:p>
            <a:pPr algn="l">
              <a:lnSpc>
                <a:spcPts val="3012"/>
              </a:lnSpc>
            </a:pPr>
            <a:r>
              <a:rPr lang="en-US" b="true" sz="2151" spc="262">
                <a:solidFill>
                  <a:srgbClr val="1866CD"/>
                </a:solidFill>
                <a:latin typeface="Montserrat Bold"/>
                <a:ea typeface="Montserrat Bold"/>
                <a:cs typeface="Montserrat Bold"/>
                <a:sym typeface="Montserrat Bold"/>
              </a:rPr>
              <a:t>                   DESIGN PROJECT</a:t>
            </a:r>
          </a:p>
        </p:txBody>
      </p:sp>
      <p:sp>
        <p:nvSpPr>
          <p:cNvPr name="TextBox 8" id="8"/>
          <p:cNvSpPr txBox="true"/>
          <p:nvPr/>
        </p:nvSpPr>
        <p:spPr>
          <a:xfrm rot="0">
            <a:off x="3387798" y="4893189"/>
            <a:ext cx="4625476" cy="414217"/>
          </a:xfrm>
          <a:prstGeom prst="rect">
            <a:avLst/>
          </a:prstGeom>
        </p:spPr>
        <p:txBody>
          <a:bodyPr anchor="t" rtlCol="false" tIns="0" lIns="0" bIns="0" rIns="0">
            <a:spAutoFit/>
          </a:bodyPr>
          <a:lstStyle/>
          <a:p>
            <a:pPr algn="l">
              <a:lnSpc>
                <a:spcPts val="3419"/>
              </a:lnSpc>
            </a:pPr>
            <a:r>
              <a:rPr lang="en-US" b="true" sz="2442" spc="297">
                <a:solidFill>
                  <a:srgbClr val="1866CD"/>
                </a:solidFill>
                <a:latin typeface="Montserrat Bold"/>
                <a:ea typeface="Montserrat Bold"/>
                <a:cs typeface="Montserrat Bold"/>
                <a:sym typeface="Montserrat Bold"/>
              </a:rPr>
              <a:t>3D MODEL LAB </a:t>
            </a:r>
            <a:r>
              <a:rPr lang="en-US" b="true" sz="2442" spc="297">
                <a:solidFill>
                  <a:srgbClr val="1866CD"/>
                </a:solidFill>
                <a:latin typeface="Montserrat Bold"/>
                <a:ea typeface="Montserrat Bold"/>
                <a:cs typeface="Montserrat Bold"/>
                <a:sym typeface="Montserrat Bold"/>
              </a:rPr>
              <a:t>DESIGN</a:t>
            </a:r>
          </a:p>
        </p:txBody>
      </p:sp>
      <p:sp>
        <p:nvSpPr>
          <p:cNvPr name="TextBox 9" id="9"/>
          <p:cNvSpPr txBox="true"/>
          <p:nvPr/>
        </p:nvSpPr>
        <p:spPr>
          <a:xfrm rot="0">
            <a:off x="1464787" y="1247039"/>
            <a:ext cx="5578585" cy="3449521"/>
          </a:xfrm>
          <a:prstGeom prst="rect">
            <a:avLst/>
          </a:prstGeom>
        </p:spPr>
        <p:txBody>
          <a:bodyPr anchor="t" rtlCol="false" tIns="0" lIns="0" bIns="0" rIns="0">
            <a:spAutoFit/>
          </a:bodyPr>
          <a:lstStyle/>
          <a:p>
            <a:pPr algn="just" marL="392305" indent="-196153" lvl="1">
              <a:lnSpc>
                <a:spcPts val="2543"/>
              </a:lnSpc>
              <a:buFont typeface="Arial"/>
              <a:buChar char="•"/>
            </a:pPr>
            <a:r>
              <a:rPr lang="en-US" sz="1817">
                <a:solidFill>
                  <a:srgbClr val="1866CD"/>
                </a:solidFill>
                <a:latin typeface="Montserrat"/>
                <a:ea typeface="Montserrat"/>
                <a:cs typeface="Montserrat"/>
                <a:sym typeface="Montserrat"/>
              </a:rPr>
              <a:t>Showcase of a functional and aesthetically appealing university lab product designed for enhanced usability and efficiency.</a:t>
            </a:r>
          </a:p>
          <a:p>
            <a:pPr algn="just" marL="392305" indent="-196153" lvl="1">
              <a:lnSpc>
                <a:spcPts val="2543"/>
              </a:lnSpc>
              <a:buFont typeface="Arial"/>
              <a:buChar char="•"/>
            </a:pPr>
            <a:r>
              <a:rPr lang="en-US" sz="1817">
                <a:solidFill>
                  <a:srgbClr val="1866CD"/>
                </a:solidFill>
                <a:latin typeface="Montserrat"/>
                <a:ea typeface="Montserrat"/>
                <a:cs typeface="Montserrat"/>
                <a:sym typeface="Montserrat"/>
              </a:rPr>
              <a:t>Clear, realistic 3D models to demonstrate the design concept, material choices, and intricate details of the product.</a:t>
            </a:r>
          </a:p>
          <a:p>
            <a:pPr algn="just" marL="392305" indent="-196153" lvl="1">
              <a:lnSpc>
                <a:spcPts val="2543"/>
              </a:lnSpc>
              <a:buFont typeface="Arial"/>
              <a:buChar char="•"/>
            </a:pPr>
            <a:r>
              <a:rPr lang="en-US" sz="1817">
                <a:solidFill>
                  <a:srgbClr val="1866CD"/>
                </a:solidFill>
                <a:latin typeface="Montserrat"/>
                <a:ea typeface="Montserrat"/>
                <a:cs typeface="Montserrat"/>
                <a:sym typeface="Montserrat"/>
              </a:rPr>
              <a:t>Focus on how the product meets the specific needs of a university lab environment, improving workflow and productivity.</a:t>
            </a:r>
          </a:p>
          <a:p>
            <a:pPr algn="just">
              <a:lnSpc>
                <a:spcPts val="2543"/>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87601" cy="6107610"/>
            <a:chOff x="0" y="0"/>
            <a:chExt cx="682326" cy="3831718"/>
          </a:xfrm>
        </p:grpSpPr>
        <p:sp>
          <p:nvSpPr>
            <p:cNvPr name="Freeform 3" id="3"/>
            <p:cNvSpPr/>
            <p:nvPr/>
          </p:nvSpPr>
          <p:spPr>
            <a:xfrm flipH="false" flipV="false" rot="0">
              <a:off x="0" y="0"/>
              <a:ext cx="682326" cy="3831718"/>
            </a:xfrm>
            <a:custGeom>
              <a:avLst/>
              <a:gdLst/>
              <a:ahLst/>
              <a:cxnLst/>
              <a:rect r="r" b="b" t="t" l="l"/>
              <a:pathLst>
                <a:path h="3831718" w="682326">
                  <a:moveTo>
                    <a:pt x="0" y="0"/>
                  </a:moveTo>
                  <a:lnTo>
                    <a:pt x="682326" y="0"/>
                  </a:lnTo>
                  <a:lnTo>
                    <a:pt x="682326" y="3831718"/>
                  </a:lnTo>
                  <a:lnTo>
                    <a:pt x="0" y="3831718"/>
                  </a:lnTo>
                  <a:close/>
                </a:path>
              </a:pathLst>
            </a:custGeom>
            <a:solidFill>
              <a:srgbClr val="1866CD"/>
            </a:solidFill>
          </p:spPr>
        </p:sp>
      </p:grpSp>
      <p:grpSp>
        <p:nvGrpSpPr>
          <p:cNvPr name="Group 4" id="4"/>
          <p:cNvGrpSpPr/>
          <p:nvPr/>
        </p:nvGrpSpPr>
        <p:grpSpPr>
          <a:xfrm rot="0">
            <a:off x="10788081" y="0"/>
            <a:ext cx="641919" cy="877222"/>
            <a:chOff x="0" y="0"/>
            <a:chExt cx="1465070" cy="2002108"/>
          </a:xfrm>
        </p:grpSpPr>
        <p:sp>
          <p:nvSpPr>
            <p:cNvPr name="Freeform 5" id="5"/>
            <p:cNvSpPr/>
            <p:nvPr/>
          </p:nvSpPr>
          <p:spPr>
            <a:xfrm flipH="false" flipV="false" rot="0">
              <a:off x="0" y="0"/>
              <a:ext cx="1465070" cy="2002108"/>
            </a:xfrm>
            <a:custGeom>
              <a:avLst/>
              <a:gdLst/>
              <a:ahLst/>
              <a:cxnLst/>
              <a:rect r="r" b="b" t="t" l="l"/>
              <a:pathLst>
                <a:path h="2002108" w="1465070">
                  <a:moveTo>
                    <a:pt x="0" y="0"/>
                  </a:moveTo>
                  <a:lnTo>
                    <a:pt x="1465070" y="0"/>
                  </a:lnTo>
                  <a:lnTo>
                    <a:pt x="1465070" y="2002108"/>
                  </a:lnTo>
                  <a:lnTo>
                    <a:pt x="0" y="2002108"/>
                  </a:lnTo>
                  <a:close/>
                </a:path>
              </a:pathLst>
            </a:custGeom>
            <a:solidFill>
              <a:srgbClr val="1866CD"/>
            </a:solidFill>
          </p:spPr>
        </p:sp>
      </p:grpSp>
      <p:sp>
        <p:nvSpPr>
          <p:cNvPr name="Freeform 6" id="6"/>
          <p:cNvSpPr/>
          <p:nvPr/>
        </p:nvSpPr>
        <p:spPr>
          <a:xfrm flipH="false" flipV="false" rot="0">
            <a:off x="7336903" y="1364400"/>
            <a:ext cx="3451178" cy="3252900"/>
          </a:xfrm>
          <a:custGeom>
            <a:avLst/>
            <a:gdLst/>
            <a:ahLst/>
            <a:cxnLst/>
            <a:rect r="r" b="b" t="t" l="l"/>
            <a:pathLst>
              <a:path h="3252900" w="3451178">
                <a:moveTo>
                  <a:pt x="0" y="0"/>
                </a:moveTo>
                <a:lnTo>
                  <a:pt x="3451178" y="0"/>
                </a:lnTo>
                <a:lnTo>
                  <a:pt x="3451178" y="3252900"/>
                </a:lnTo>
                <a:lnTo>
                  <a:pt x="0" y="3252900"/>
                </a:lnTo>
                <a:lnTo>
                  <a:pt x="0" y="0"/>
                </a:lnTo>
                <a:close/>
              </a:path>
            </a:pathLst>
          </a:custGeom>
          <a:blipFill>
            <a:blip r:embed="rId2"/>
            <a:stretch>
              <a:fillRect l="-3073" t="0" r="-3995" b="0"/>
            </a:stretch>
          </a:blipFill>
        </p:spPr>
      </p:sp>
      <p:sp>
        <p:nvSpPr>
          <p:cNvPr name="TextBox 7" id="7"/>
          <p:cNvSpPr txBox="true"/>
          <p:nvPr/>
        </p:nvSpPr>
        <p:spPr>
          <a:xfrm rot="0">
            <a:off x="2294244" y="195705"/>
            <a:ext cx="6970921" cy="757305"/>
          </a:xfrm>
          <a:prstGeom prst="rect">
            <a:avLst/>
          </a:prstGeom>
        </p:spPr>
        <p:txBody>
          <a:bodyPr anchor="t" rtlCol="false" tIns="0" lIns="0" bIns="0" rIns="0">
            <a:spAutoFit/>
          </a:bodyPr>
          <a:lstStyle/>
          <a:p>
            <a:pPr algn="l">
              <a:lnSpc>
                <a:spcPts val="3012"/>
              </a:lnSpc>
            </a:pPr>
            <a:r>
              <a:rPr lang="en-US" b="true" sz="2151" spc="262">
                <a:solidFill>
                  <a:srgbClr val="1866CD"/>
                </a:solidFill>
                <a:latin typeface="Montserrat Bold"/>
                <a:ea typeface="Montserrat Bold"/>
                <a:cs typeface="Montserrat Bold"/>
                <a:sym typeface="Montserrat Bold"/>
              </a:rPr>
              <a:t>AN EDUCATION INSTITUTION GRAPHIC                                                                                    </a:t>
            </a:r>
          </a:p>
          <a:p>
            <a:pPr algn="l">
              <a:lnSpc>
                <a:spcPts val="3012"/>
              </a:lnSpc>
            </a:pPr>
            <a:r>
              <a:rPr lang="en-US" b="true" sz="2151" spc="262">
                <a:solidFill>
                  <a:srgbClr val="1866CD"/>
                </a:solidFill>
                <a:latin typeface="Montserrat Bold"/>
                <a:ea typeface="Montserrat Bold"/>
                <a:cs typeface="Montserrat Bold"/>
                <a:sym typeface="Montserrat Bold"/>
              </a:rPr>
              <a:t>                   DESIGN PROJECT</a:t>
            </a:r>
          </a:p>
        </p:txBody>
      </p:sp>
      <p:sp>
        <p:nvSpPr>
          <p:cNvPr name="TextBox 8" id="8"/>
          <p:cNvSpPr txBox="true"/>
          <p:nvPr/>
        </p:nvSpPr>
        <p:spPr>
          <a:xfrm rot="0">
            <a:off x="3742714" y="4823389"/>
            <a:ext cx="4715849" cy="414217"/>
          </a:xfrm>
          <a:prstGeom prst="rect">
            <a:avLst/>
          </a:prstGeom>
        </p:spPr>
        <p:txBody>
          <a:bodyPr anchor="t" rtlCol="false" tIns="0" lIns="0" bIns="0" rIns="0">
            <a:spAutoFit/>
          </a:bodyPr>
          <a:lstStyle/>
          <a:p>
            <a:pPr algn="l">
              <a:lnSpc>
                <a:spcPts val="3419"/>
              </a:lnSpc>
            </a:pPr>
            <a:r>
              <a:rPr lang="en-US" b="true" sz="2442" spc="297">
                <a:solidFill>
                  <a:srgbClr val="1866CD"/>
                </a:solidFill>
                <a:latin typeface="Montserrat Bold"/>
                <a:ea typeface="Montserrat Bold"/>
                <a:cs typeface="Montserrat Bold"/>
                <a:sym typeface="Montserrat Bold"/>
              </a:rPr>
              <a:t>3D MODEL CUP</a:t>
            </a:r>
            <a:r>
              <a:rPr lang="en-US" b="true" sz="2442" spc="297">
                <a:solidFill>
                  <a:srgbClr val="1866CD"/>
                </a:solidFill>
                <a:latin typeface="Montserrat Bold"/>
                <a:ea typeface="Montserrat Bold"/>
                <a:cs typeface="Montserrat Bold"/>
                <a:sym typeface="Montserrat Bold"/>
              </a:rPr>
              <a:t> DESIGN</a:t>
            </a:r>
          </a:p>
        </p:txBody>
      </p:sp>
      <p:sp>
        <p:nvSpPr>
          <p:cNvPr name="TextBox 9" id="9"/>
          <p:cNvSpPr txBox="true"/>
          <p:nvPr/>
        </p:nvSpPr>
        <p:spPr>
          <a:xfrm rot="0">
            <a:off x="1431074" y="1535000"/>
            <a:ext cx="5160437" cy="3225171"/>
          </a:xfrm>
          <a:prstGeom prst="rect">
            <a:avLst/>
          </a:prstGeom>
        </p:spPr>
        <p:txBody>
          <a:bodyPr anchor="t" rtlCol="false" tIns="0" lIns="0" bIns="0" rIns="0">
            <a:spAutoFit/>
          </a:bodyPr>
          <a:lstStyle/>
          <a:p>
            <a:pPr algn="just" marL="445915" indent="-222957" lvl="1">
              <a:lnSpc>
                <a:spcPts val="2891"/>
              </a:lnSpc>
              <a:buFont typeface="Arial"/>
              <a:buChar char="•"/>
            </a:pPr>
            <a:r>
              <a:rPr lang="en-US" sz="2065">
                <a:solidFill>
                  <a:srgbClr val="1866CD"/>
                </a:solidFill>
                <a:latin typeface="Montserrat"/>
                <a:ea typeface="Montserrat"/>
                <a:cs typeface="Montserrat"/>
                <a:sym typeface="Montserrat"/>
              </a:rPr>
              <a:t>A 3D-modeled university-themed tea cup featuring the institution's logo, colors, and a sleek ergonomic design.</a:t>
            </a:r>
          </a:p>
          <a:p>
            <a:pPr algn="just" marL="445915" indent="-222957" lvl="1">
              <a:lnSpc>
                <a:spcPts val="2891"/>
              </a:lnSpc>
              <a:buFont typeface="Arial"/>
              <a:buChar char="•"/>
            </a:pPr>
            <a:r>
              <a:rPr lang="en-US" sz="2065">
                <a:solidFill>
                  <a:srgbClr val="1866CD"/>
                </a:solidFill>
                <a:latin typeface="Montserrat"/>
                <a:ea typeface="Montserrat"/>
                <a:cs typeface="Montserrat"/>
                <a:sym typeface="Montserrat"/>
              </a:rPr>
              <a:t>Ideal for students and faculty, promoting university branding while serving as a functional and stylish accessory.</a:t>
            </a:r>
          </a:p>
          <a:p>
            <a:pPr algn="just">
              <a:lnSpc>
                <a:spcPts val="2891"/>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1976"/>
            <a:ext cx="1111380" cy="6233373"/>
            <a:chOff x="0" y="0"/>
            <a:chExt cx="697244" cy="3910617"/>
          </a:xfrm>
        </p:grpSpPr>
        <p:sp>
          <p:nvSpPr>
            <p:cNvPr name="Freeform 3" id="3"/>
            <p:cNvSpPr/>
            <p:nvPr/>
          </p:nvSpPr>
          <p:spPr>
            <a:xfrm flipH="false" flipV="false" rot="0">
              <a:off x="0" y="0"/>
              <a:ext cx="697244" cy="3910617"/>
            </a:xfrm>
            <a:custGeom>
              <a:avLst/>
              <a:gdLst/>
              <a:ahLst/>
              <a:cxnLst/>
              <a:rect r="r" b="b" t="t" l="l"/>
              <a:pathLst>
                <a:path h="3910617" w="697244">
                  <a:moveTo>
                    <a:pt x="0" y="0"/>
                  </a:moveTo>
                  <a:lnTo>
                    <a:pt x="697244" y="0"/>
                  </a:lnTo>
                  <a:lnTo>
                    <a:pt x="697244" y="3910617"/>
                  </a:lnTo>
                  <a:lnTo>
                    <a:pt x="0" y="3910617"/>
                  </a:lnTo>
                  <a:close/>
                </a:path>
              </a:pathLst>
            </a:custGeom>
            <a:solidFill>
              <a:srgbClr val="1866CD"/>
            </a:solidFill>
          </p:spPr>
        </p:sp>
      </p:grpSp>
      <p:grpSp>
        <p:nvGrpSpPr>
          <p:cNvPr name="Group 4" id="4"/>
          <p:cNvGrpSpPr/>
          <p:nvPr/>
        </p:nvGrpSpPr>
        <p:grpSpPr>
          <a:xfrm rot="0">
            <a:off x="10831830" y="-5161242"/>
            <a:ext cx="3355435" cy="5981700"/>
            <a:chOff x="0" y="0"/>
            <a:chExt cx="2105091" cy="3752725"/>
          </a:xfrm>
        </p:grpSpPr>
        <p:sp>
          <p:nvSpPr>
            <p:cNvPr name="Freeform 5" id="5"/>
            <p:cNvSpPr/>
            <p:nvPr/>
          </p:nvSpPr>
          <p:spPr>
            <a:xfrm flipH="false" flipV="false" rot="0">
              <a:off x="0" y="0"/>
              <a:ext cx="2105091" cy="3752726"/>
            </a:xfrm>
            <a:custGeom>
              <a:avLst/>
              <a:gdLst/>
              <a:ahLst/>
              <a:cxnLst/>
              <a:rect r="r" b="b" t="t" l="l"/>
              <a:pathLst>
                <a:path h="3752726" w="2105091">
                  <a:moveTo>
                    <a:pt x="0" y="0"/>
                  </a:moveTo>
                  <a:lnTo>
                    <a:pt x="2105091" y="0"/>
                  </a:lnTo>
                  <a:lnTo>
                    <a:pt x="2105091" y="3752726"/>
                  </a:lnTo>
                  <a:lnTo>
                    <a:pt x="0" y="3752726"/>
                  </a:lnTo>
                  <a:close/>
                </a:path>
              </a:pathLst>
            </a:custGeom>
            <a:solidFill>
              <a:srgbClr val="1866CD"/>
            </a:solidFill>
          </p:spPr>
        </p:sp>
      </p:grpSp>
      <p:sp>
        <p:nvSpPr>
          <p:cNvPr name="Freeform 6" id="6"/>
          <p:cNvSpPr/>
          <p:nvPr/>
        </p:nvSpPr>
        <p:spPr>
          <a:xfrm flipH="false" flipV="false" rot="0">
            <a:off x="2125416" y="1173921"/>
            <a:ext cx="3111661" cy="4397731"/>
          </a:xfrm>
          <a:custGeom>
            <a:avLst/>
            <a:gdLst/>
            <a:ahLst/>
            <a:cxnLst/>
            <a:rect r="r" b="b" t="t" l="l"/>
            <a:pathLst>
              <a:path h="4397731" w="3111661">
                <a:moveTo>
                  <a:pt x="0" y="0"/>
                </a:moveTo>
                <a:lnTo>
                  <a:pt x="3111661" y="0"/>
                </a:lnTo>
                <a:lnTo>
                  <a:pt x="3111661" y="4397730"/>
                </a:lnTo>
                <a:lnTo>
                  <a:pt x="0" y="4397730"/>
                </a:lnTo>
                <a:lnTo>
                  <a:pt x="0" y="0"/>
                </a:lnTo>
                <a:close/>
              </a:path>
            </a:pathLst>
          </a:custGeom>
          <a:blipFill>
            <a:blip r:embed="rId2"/>
            <a:stretch>
              <a:fillRect l="0" t="0" r="0" b="0"/>
            </a:stretch>
          </a:blipFill>
        </p:spPr>
      </p:sp>
      <p:sp>
        <p:nvSpPr>
          <p:cNvPr name="Freeform 7" id="7"/>
          <p:cNvSpPr/>
          <p:nvPr/>
        </p:nvSpPr>
        <p:spPr>
          <a:xfrm flipH="false" flipV="false" rot="0">
            <a:off x="6421678" y="1173921"/>
            <a:ext cx="3175742" cy="4448585"/>
          </a:xfrm>
          <a:custGeom>
            <a:avLst/>
            <a:gdLst/>
            <a:ahLst/>
            <a:cxnLst/>
            <a:rect r="r" b="b" t="t" l="l"/>
            <a:pathLst>
              <a:path h="4448585" w="3175742">
                <a:moveTo>
                  <a:pt x="0" y="0"/>
                </a:moveTo>
                <a:lnTo>
                  <a:pt x="3175742" y="0"/>
                </a:lnTo>
                <a:lnTo>
                  <a:pt x="3175742" y="4448585"/>
                </a:lnTo>
                <a:lnTo>
                  <a:pt x="0" y="4448585"/>
                </a:lnTo>
                <a:lnTo>
                  <a:pt x="0" y="0"/>
                </a:lnTo>
                <a:close/>
              </a:path>
            </a:pathLst>
          </a:custGeom>
          <a:blipFill>
            <a:blip r:embed="rId3"/>
            <a:stretch>
              <a:fillRect l="0" t="0" r="0" b="0"/>
            </a:stretch>
          </a:blipFill>
        </p:spPr>
      </p:sp>
      <p:sp>
        <p:nvSpPr>
          <p:cNvPr name="TextBox 8" id="8"/>
          <p:cNvSpPr txBox="true"/>
          <p:nvPr/>
        </p:nvSpPr>
        <p:spPr>
          <a:xfrm rot="0">
            <a:off x="1598929" y="200354"/>
            <a:ext cx="9063497" cy="369829"/>
          </a:xfrm>
          <a:prstGeom prst="rect">
            <a:avLst/>
          </a:prstGeom>
        </p:spPr>
        <p:txBody>
          <a:bodyPr anchor="t" rtlCol="false" tIns="0" lIns="0" bIns="0" rIns="0">
            <a:spAutoFit/>
          </a:bodyPr>
          <a:lstStyle/>
          <a:p>
            <a:pPr algn="l">
              <a:lnSpc>
                <a:spcPts val="3085"/>
              </a:lnSpc>
            </a:pPr>
            <a:r>
              <a:rPr lang="en-US" sz="2203" spc="268">
                <a:solidFill>
                  <a:srgbClr val="1866CD"/>
                </a:solidFill>
                <a:latin typeface="Montserrat"/>
                <a:ea typeface="Montserrat"/>
                <a:cs typeface="Montserrat"/>
                <a:sym typeface="Montserrat"/>
              </a:rPr>
              <a:t> </a:t>
            </a:r>
            <a:r>
              <a:rPr lang="en-US" b="true" sz="2203" spc="268">
                <a:solidFill>
                  <a:srgbClr val="1866CD"/>
                </a:solidFill>
                <a:latin typeface="Montserrat Bold"/>
                <a:ea typeface="Montserrat Bold"/>
                <a:cs typeface="Montserrat Bold"/>
                <a:sym typeface="Montserrat Bold"/>
              </a:rPr>
              <a:t>OUR GRAPHIC DESIGN BOOK </a:t>
            </a:r>
            <a:r>
              <a:rPr lang="en-US" b="true" sz="2203" spc="268">
                <a:solidFill>
                  <a:srgbClr val="1866CD"/>
                </a:solidFill>
                <a:latin typeface="Montserrat Bold"/>
                <a:ea typeface="Montserrat Bold"/>
                <a:cs typeface="Montserrat Bold"/>
                <a:sym typeface="Montserrat Bold"/>
              </a:rPr>
              <a:t>BRANDCRAFTERS</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21976"/>
            <a:ext cx="1111380" cy="6233373"/>
            <a:chOff x="0" y="0"/>
            <a:chExt cx="697244" cy="3910617"/>
          </a:xfrm>
        </p:grpSpPr>
        <p:sp>
          <p:nvSpPr>
            <p:cNvPr name="Freeform 3" id="3"/>
            <p:cNvSpPr/>
            <p:nvPr/>
          </p:nvSpPr>
          <p:spPr>
            <a:xfrm flipH="false" flipV="false" rot="0">
              <a:off x="0" y="0"/>
              <a:ext cx="697244" cy="3910617"/>
            </a:xfrm>
            <a:custGeom>
              <a:avLst/>
              <a:gdLst/>
              <a:ahLst/>
              <a:cxnLst/>
              <a:rect r="r" b="b" t="t" l="l"/>
              <a:pathLst>
                <a:path h="3910617" w="697244">
                  <a:moveTo>
                    <a:pt x="0" y="0"/>
                  </a:moveTo>
                  <a:lnTo>
                    <a:pt x="697244" y="0"/>
                  </a:lnTo>
                  <a:lnTo>
                    <a:pt x="697244" y="3910617"/>
                  </a:lnTo>
                  <a:lnTo>
                    <a:pt x="0" y="3910617"/>
                  </a:lnTo>
                  <a:close/>
                </a:path>
              </a:pathLst>
            </a:custGeom>
            <a:solidFill>
              <a:srgbClr val="1866CD"/>
            </a:solidFill>
          </p:spPr>
        </p:sp>
      </p:grpSp>
      <p:grpSp>
        <p:nvGrpSpPr>
          <p:cNvPr name="Group 4" id="4"/>
          <p:cNvGrpSpPr/>
          <p:nvPr/>
        </p:nvGrpSpPr>
        <p:grpSpPr>
          <a:xfrm rot="0">
            <a:off x="10831830" y="-5161242"/>
            <a:ext cx="3355435" cy="5981700"/>
            <a:chOff x="0" y="0"/>
            <a:chExt cx="2105091" cy="3752725"/>
          </a:xfrm>
        </p:grpSpPr>
        <p:sp>
          <p:nvSpPr>
            <p:cNvPr name="Freeform 5" id="5"/>
            <p:cNvSpPr/>
            <p:nvPr/>
          </p:nvSpPr>
          <p:spPr>
            <a:xfrm flipH="false" flipV="false" rot="0">
              <a:off x="0" y="0"/>
              <a:ext cx="2105091" cy="3752726"/>
            </a:xfrm>
            <a:custGeom>
              <a:avLst/>
              <a:gdLst/>
              <a:ahLst/>
              <a:cxnLst/>
              <a:rect r="r" b="b" t="t" l="l"/>
              <a:pathLst>
                <a:path h="3752726" w="2105091">
                  <a:moveTo>
                    <a:pt x="0" y="0"/>
                  </a:moveTo>
                  <a:lnTo>
                    <a:pt x="2105091" y="0"/>
                  </a:lnTo>
                  <a:lnTo>
                    <a:pt x="2105091" y="3752726"/>
                  </a:lnTo>
                  <a:lnTo>
                    <a:pt x="0" y="3752726"/>
                  </a:lnTo>
                  <a:close/>
                </a:path>
              </a:pathLst>
            </a:custGeom>
            <a:solidFill>
              <a:srgbClr val="1866CD"/>
            </a:solidFill>
          </p:spPr>
        </p:sp>
      </p:grpSp>
      <p:sp>
        <p:nvSpPr>
          <p:cNvPr name="TextBox 6" id="6"/>
          <p:cNvSpPr txBox="true"/>
          <p:nvPr/>
        </p:nvSpPr>
        <p:spPr>
          <a:xfrm rot="0">
            <a:off x="2773442" y="144192"/>
            <a:ext cx="6085857" cy="860332"/>
          </a:xfrm>
          <a:prstGeom prst="rect">
            <a:avLst/>
          </a:prstGeom>
        </p:spPr>
        <p:txBody>
          <a:bodyPr anchor="t" rtlCol="false" tIns="0" lIns="0" bIns="0" rIns="0">
            <a:spAutoFit/>
          </a:bodyPr>
          <a:lstStyle/>
          <a:p>
            <a:pPr algn="l">
              <a:lnSpc>
                <a:spcPts val="3505"/>
              </a:lnSpc>
            </a:pPr>
            <a:r>
              <a:rPr lang="en-US" sz="2503" spc="305">
                <a:solidFill>
                  <a:srgbClr val="1866CD"/>
                </a:solidFill>
                <a:latin typeface="Montserrat"/>
                <a:ea typeface="Montserrat"/>
                <a:cs typeface="Montserrat"/>
                <a:sym typeface="Montserrat"/>
              </a:rPr>
              <a:t> </a:t>
            </a:r>
            <a:r>
              <a:rPr lang="en-US" b="true" sz="2503" spc="305">
                <a:solidFill>
                  <a:srgbClr val="1866CD"/>
                </a:solidFill>
                <a:latin typeface="Montserrat Bold"/>
                <a:ea typeface="Montserrat Bold"/>
                <a:cs typeface="Montserrat Bold"/>
                <a:sym typeface="Montserrat Bold"/>
              </a:rPr>
              <a:t>OUR GRAPHIC DESIGN BOOK</a:t>
            </a:r>
          </a:p>
          <a:p>
            <a:pPr algn="l">
              <a:lnSpc>
                <a:spcPts val="3505"/>
              </a:lnSpc>
            </a:pPr>
            <a:r>
              <a:rPr lang="en-US" b="true" sz="2503" spc="305">
                <a:solidFill>
                  <a:srgbClr val="1866CD"/>
                </a:solidFill>
                <a:latin typeface="Montserrat Bold"/>
                <a:ea typeface="Montserrat Bold"/>
                <a:cs typeface="Montserrat Bold"/>
                <a:sym typeface="Montserrat Bold"/>
              </a:rPr>
              <a:t>           BRANDCRAFTERS</a:t>
            </a:r>
          </a:p>
        </p:txBody>
      </p:sp>
      <p:sp>
        <p:nvSpPr>
          <p:cNvPr name="TextBox 7" id="7"/>
          <p:cNvSpPr txBox="true"/>
          <p:nvPr/>
        </p:nvSpPr>
        <p:spPr>
          <a:xfrm rot="0">
            <a:off x="1913521" y="1904726"/>
            <a:ext cx="8578963" cy="2151395"/>
          </a:xfrm>
          <a:prstGeom prst="rect">
            <a:avLst/>
          </a:prstGeom>
        </p:spPr>
        <p:txBody>
          <a:bodyPr anchor="t" rtlCol="false" tIns="0" lIns="0" bIns="0" rIns="0">
            <a:spAutoFit/>
          </a:bodyPr>
          <a:lstStyle/>
          <a:p>
            <a:pPr algn="just" marL="382896" indent="-191448" lvl="1">
              <a:lnSpc>
                <a:spcPts val="2482"/>
              </a:lnSpc>
              <a:buFont typeface="Arial"/>
              <a:buChar char="•"/>
            </a:pPr>
            <a:r>
              <a:rPr lang="en-US" sz="1773">
                <a:solidFill>
                  <a:srgbClr val="1866CD"/>
                </a:solidFill>
                <a:latin typeface="Canva Sans"/>
                <a:ea typeface="Canva Sans"/>
                <a:cs typeface="Canva Sans"/>
                <a:sym typeface="Canva Sans"/>
              </a:rPr>
              <a:t>Fundamentals of Graphic Design – Principles, color theory, typography, and composition.</a:t>
            </a:r>
          </a:p>
          <a:p>
            <a:pPr algn="just" marL="382896" indent="-191448" lvl="1">
              <a:lnSpc>
                <a:spcPts val="2482"/>
              </a:lnSpc>
              <a:buFont typeface="Arial"/>
              <a:buChar char="•"/>
            </a:pPr>
            <a:r>
              <a:rPr lang="en-US" sz="1773">
                <a:solidFill>
                  <a:srgbClr val="1866CD"/>
                </a:solidFill>
                <a:latin typeface="Canva Sans"/>
                <a:ea typeface="Canva Sans"/>
                <a:cs typeface="Canva Sans"/>
                <a:sym typeface="Canva Sans"/>
              </a:rPr>
              <a:t>Design Tools &amp; Techniques – Software (Adobe Illustrator, Photoshop, Blender), layout design, and branding.</a:t>
            </a:r>
          </a:p>
          <a:p>
            <a:pPr algn="just" marL="382896" indent="-191448" lvl="1">
              <a:lnSpc>
                <a:spcPts val="2482"/>
              </a:lnSpc>
              <a:buFont typeface="Arial"/>
              <a:buChar char="•"/>
            </a:pPr>
            <a:r>
              <a:rPr lang="en-US" sz="1773">
                <a:solidFill>
                  <a:srgbClr val="1866CD"/>
                </a:solidFill>
                <a:latin typeface="Canva Sans"/>
                <a:ea typeface="Canva Sans"/>
                <a:cs typeface="Canva Sans"/>
                <a:sym typeface="Canva Sans"/>
              </a:rPr>
              <a:t>Practical Applications – Logo creation, posters, digital media, UX/UI design, and 3D modeling.</a:t>
            </a:r>
          </a:p>
          <a:p>
            <a:pPr algn="just">
              <a:lnSpc>
                <a:spcPts val="2482"/>
              </a:lnSpc>
            </a:pPr>
          </a:p>
        </p:txBody>
      </p:sp>
      <p:sp>
        <p:nvSpPr>
          <p:cNvPr name="TextBox 8" id="8"/>
          <p:cNvSpPr txBox="true"/>
          <p:nvPr/>
        </p:nvSpPr>
        <p:spPr>
          <a:xfrm rot="0">
            <a:off x="1289676" y="4241097"/>
            <a:ext cx="9542154" cy="815340"/>
          </a:xfrm>
          <a:prstGeom prst="rect">
            <a:avLst/>
          </a:prstGeom>
        </p:spPr>
        <p:txBody>
          <a:bodyPr anchor="t" rtlCol="false" tIns="0" lIns="0" bIns="0" rIns="0">
            <a:spAutoFit/>
          </a:bodyPr>
          <a:lstStyle/>
          <a:p>
            <a:pPr algn="ctr">
              <a:lnSpc>
                <a:spcPts val="3359"/>
              </a:lnSpc>
            </a:pPr>
            <a:r>
              <a:rPr lang="en-US" sz="2399">
                <a:solidFill>
                  <a:srgbClr val="1866CD"/>
                </a:solidFill>
                <a:latin typeface="Canva Sans"/>
                <a:ea typeface="Canva Sans"/>
                <a:cs typeface="Canva Sans"/>
                <a:sym typeface="Canva Sans"/>
              </a:rPr>
              <a:t>Overall, The Graphic Design and Product Design for University was done.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069634" y="0"/>
            <a:ext cx="1962433" cy="1973196"/>
          </a:xfrm>
          <a:custGeom>
            <a:avLst/>
            <a:gdLst/>
            <a:ahLst/>
            <a:cxnLst/>
            <a:rect r="r" b="b" t="t" l="l"/>
            <a:pathLst>
              <a:path h="1973196" w="1962433">
                <a:moveTo>
                  <a:pt x="0" y="0"/>
                </a:moveTo>
                <a:lnTo>
                  <a:pt x="1962433" y="0"/>
                </a:lnTo>
                <a:lnTo>
                  <a:pt x="1962433" y="1973196"/>
                </a:lnTo>
                <a:lnTo>
                  <a:pt x="0" y="1973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1822" y="0"/>
            <a:ext cx="1962433" cy="1973196"/>
          </a:xfrm>
          <a:custGeom>
            <a:avLst/>
            <a:gdLst/>
            <a:ahLst/>
            <a:cxnLst/>
            <a:rect r="r" b="b" t="t" l="l"/>
            <a:pathLst>
              <a:path h="1973196" w="1962433">
                <a:moveTo>
                  <a:pt x="0" y="0"/>
                </a:moveTo>
                <a:lnTo>
                  <a:pt x="1962433" y="0"/>
                </a:lnTo>
                <a:lnTo>
                  <a:pt x="1962433" y="1973196"/>
                </a:lnTo>
                <a:lnTo>
                  <a:pt x="0" y="1973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169165" y="523672"/>
            <a:ext cx="338460" cy="33846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9ECFF"/>
            </a:solidFill>
          </p:spPr>
        </p:sp>
        <p:sp>
          <p:nvSpPr>
            <p:cNvPr name="TextBox 6" id="6"/>
            <p:cNvSpPr txBox="true"/>
            <p:nvPr/>
          </p:nvSpPr>
          <p:spPr>
            <a:xfrm>
              <a:off x="0" y="-19050"/>
              <a:ext cx="812800" cy="831850"/>
            </a:xfrm>
            <a:prstGeom prst="rect">
              <a:avLst/>
            </a:prstGeom>
          </p:spPr>
          <p:txBody>
            <a:bodyPr anchor="ctr" rtlCol="false" tIns="29539" lIns="29539" bIns="29539" rIns="29539"/>
            <a:lstStyle/>
            <a:p>
              <a:pPr algn="ctr">
                <a:lnSpc>
                  <a:spcPts val="1546"/>
                </a:lnSpc>
                <a:spcBef>
                  <a:spcPct val="0"/>
                </a:spcBef>
              </a:pPr>
            </a:p>
          </p:txBody>
        </p:sp>
      </p:grpSp>
      <p:grpSp>
        <p:nvGrpSpPr>
          <p:cNvPr name="Group 7" id="7"/>
          <p:cNvGrpSpPr/>
          <p:nvPr/>
        </p:nvGrpSpPr>
        <p:grpSpPr>
          <a:xfrm rot="0">
            <a:off x="10507626" y="0"/>
            <a:ext cx="524441" cy="523672"/>
            <a:chOff x="0" y="0"/>
            <a:chExt cx="1148670" cy="1146986"/>
          </a:xfrm>
        </p:grpSpPr>
        <p:sp>
          <p:nvSpPr>
            <p:cNvPr name="Freeform 8" id="8"/>
            <p:cNvSpPr/>
            <p:nvPr/>
          </p:nvSpPr>
          <p:spPr>
            <a:xfrm flipH="false" flipV="false" rot="0">
              <a:off x="0" y="0"/>
              <a:ext cx="1148670" cy="1146986"/>
            </a:xfrm>
            <a:custGeom>
              <a:avLst/>
              <a:gdLst/>
              <a:ahLst/>
              <a:cxnLst/>
              <a:rect r="r" b="b" t="t" l="l"/>
              <a:pathLst>
                <a:path h="1146986" w="1148670">
                  <a:moveTo>
                    <a:pt x="0" y="0"/>
                  </a:moveTo>
                  <a:lnTo>
                    <a:pt x="1148670" y="0"/>
                  </a:lnTo>
                  <a:lnTo>
                    <a:pt x="1148670" y="1146986"/>
                  </a:lnTo>
                  <a:lnTo>
                    <a:pt x="0" y="1146986"/>
                  </a:lnTo>
                  <a:close/>
                </a:path>
              </a:pathLst>
            </a:custGeom>
            <a:solidFill>
              <a:srgbClr val="1355FF"/>
            </a:solidFill>
          </p:spPr>
        </p:sp>
        <p:sp>
          <p:nvSpPr>
            <p:cNvPr name="TextBox 9" id="9"/>
            <p:cNvSpPr txBox="true"/>
            <p:nvPr/>
          </p:nvSpPr>
          <p:spPr>
            <a:xfrm>
              <a:off x="0" y="-19050"/>
              <a:ext cx="1148670" cy="1166036"/>
            </a:xfrm>
            <a:prstGeom prst="rect">
              <a:avLst/>
            </a:prstGeom>
          </p:spPr>
          <p:txBody>
            <a:bodyPr anchor="ctr" rtlCol="false" tIns="29539" lIns="29539" bIns="29539" rIns="29539"/>
            <a:lstStyle/>
            <a:p>
              <a:pPr algn="ctr">
                <a:lnSpc>
                  <a:spcPts val="1546"/>
                </a:lnSpc>
                <a:spcBef>
                  <a:spcPct val="0"/>
                </a:spcBef>
              </a:pPr>
            </a:p>
          </p:txBody>
        </p:sp>
      </p:grpSp>
      <p:grpSp>
        <p:nvGrpSpPr>
          <p:cNvPr name="Group 10" id="10"/>
          <p:cNvGrpSpPr/>
          <p:nvPr/>
        </p:nvGrpSpPr>
        <p:grpSpPr>
          <a:xfrm rot="0">
            <a:off x="924578" y="523672"/>
            <a:ext cx="338460" cy="3384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9ECFF"/>
            </a:solidFill>
          </p:spPr>
        </p:sp>
        <p:sp>
          <p:nvSpPr>
            <p:cNvPr name="TextBox 12" id="12"/>
            <p:cNvSpPr txBox="true"/>
            <p:nvPr/>
          </p:nvSpPr>
          <p:spPr>
            <a:xfrm>
              <a:off x="0" y="-19050"/>
              <a:ext cx="812800" cy="831850"/>
            </a:xfrm>
            <a:prstGeom prst="rect">
              <a:avLst/>
            </a:prstGeom>
          </p:spPr>
          <p:txBody>
            <a:bodyPr anchor="ctr" rtlCol="false" tIns="29539" lIns="29539" bIns="29539" rIns="29539"/>
            <a:lstStyle/>
            <a:p>
              <a:pPr algn="ctr">
                <a:lnSpc>
                  <a:spcPts val="1546"/>
                </a:lnSpc>
                <a:spcBef>
                  <a:spcPct val="0"/>
                </a:spcBef>
              </a:pPr>
            </a:p>
          </p:txBody>
        </p:sp>
      </p:grpSp>
      <p:grpSp>
        <p:nvGrpSpPr>
          <p:cNvPr name="Group 13" id="13"/>
          <p:cNvGrpSpPr/>
          <p:nvPr/>
        </p:nvGrpSpPr>
        <p:grpSpPr>
          <a:xfrm rot="0">
            <a:off x="397933" y="0"/>
            <a:ext cx="524441" cy="523672"/>
            <a:chOff x="0" y="0"/>
            <a:chExt cx="1148670" cy="1146986"/>
          </a:xfrm>
        </p:grpSpPr>
        <p:sp>
          <p:nvSpPr>
            <p:cNvPr name="Freeform 14" id="14"/>
            <p:cNvSpPr/>
            <p:nvPr/>
          </p:nvSpPr>
          <p:spPr>
            <a:xfrm flipH="false" flipV="false" rot="0">
              <a:off x="0" y="0"/>
              <a:ext cx="1148670" cy="1146986"/>
            </a:xfrm>
            <a:custGeom>
              <a:avLst/>
              <a:gdLst/>
              <a:ahLst/>
              <a:cxnLst/>
              <a:rect r="r" b="b" t="t" l="l"/>
              <a:pathLst>
                <a:path h="1146986" w="1148670">
                  <a:moveTo>
                    <a:pt x="0" y="0"/>
                  </a:moveTo>
                  <a:lnTo>
                    <a:pt x="1148670" y="0"/>
                  </a:lnTo>
                  <a:lnTo>
                    <a:pt x="1148670" y="1146986"/>
                  </a:lnTo>
                  <a:lnTo>
                    <a:pt x="0" y="1146986"/>
                  </a:lnTo>
                  <a:close/>
                </a:path>
              </a:pathLst>
            </a:custGeom>
            <a:solidFill>
              <a:srgbClr val="1355FF"/>
            </a:solidFill>
          </p:spPr>
        </p:sp>
        <p:sp>
          <p:nvSpPr>
            <p:cNvPr name="TextBox 15" id="15"/>
            <p:cNvSpPr txBox="true"/>
            <p:nvPr/>
          </p:nvSpPr>
          <p:spPr>
            <a:xfrm>
              <a:off x="0" y="-19050"/>
              <a:ext cx="1148670" cy="1166036"/>
            </a:xfrm>
            <a:prstGeom prst="rect">
              <a:avLst/>
            </a:prstGeom>
          </p:spPr>
          <p:txBody>
            <a:bodyPr anchor="ctr" rtlCol="false" tIns="29539" lIns="29539" bIns="29539" rIns="29539"/>
            <a:lstStyle/>
            <a:p>
              <a:pPr algn="ctr">
                <a:lnSpc>
                  <a:spcPts val="1546"/>
                </a:lnSpc>
                <a:spcBef>
                  <a:spcPct val="0"/>
                </a:spcBef>
              </a:pPr>
            </a:p>
          </p:txBody>
        </p:sp>
      </p:grpSp>
      <p:grpSp>
        <p:nvGrpSpPr>
          <p:cNvPr name="Group 16" id="16"/>
          <p:cNvGrpSpPr/>
          <p:nvPr/>
        </p:nvGrpSpPr>
        <p:grpSpPr>
          <a:xfrm rot="0">
            <a:off x="1885834" y="1766367"/>
            <a:ext cx="7658332" cy="2938730"/>
            <a:chOff x="0" y="0"/>
            <a:chExt cx="4274726" cy="1640340"/>
          </a:xfrm>
        </p:grpSpPr>
        <p:sp>
          <p:nvSpPr>
            <p:cNvPr name="Freeform 17" id="17"/>
            <p:cNvSpPr/>
            <p:nvPr/>
          </p:nvSpPr>
          <p:spPr>
            <a:xfrm flipH="false" flipV="false" rot="0">
              <a:off x="0" y="0"/>
              <a:ext cx="4274726" cy="1640340"/>
            </a:xfrm>
            <a:custGeom>
              <a:avLst/>
              <a:gdLst/>
              <a:ahLst/>
              <a:cxnLst/>
              <a:rect r="r" b="b" t="t" l="l"/>
              <a:pathLst>
                <a:path h="1640340" w="4274726">
                  <a:moveTo>
                    <a:pt x="0" y="0"/>
                  </a:moveTo>
                  <a:lnTo>
                    <a:pt x="4274726" y="0"/>
                  </a:lnTo>
                  <a:lnTo>
                    <a:pt x="4274726" y="1640340"/>
                  </a:lnTo>
                  <a:lnTo>
                    <a:pt x="0" y="1640340"/>
                  </a:lnTo>
                  <a:close/>
                </a:path>
              </a:pathLst>
            </a:custGeom>
            <a:solidFill>
              <a:srgbClr val="18264E"/>
            </a:solidFill>
          </p:spPr>
        </p:sp>
        <p:sp>
          <p:nvSpPr>
            <p:cNvPr name="TextBox 18" id="18"/>
            <p:cNvSpPr txBox="true"/>
            <p:nvPr/>
          </p:nvSpPr>
          <p:spPr>
            <a:xfrm>
              <a:off x="0" y="-9525"/>
              <a:ext cx="4274726" cy="1649865"/>
            </a:xfrm>
            <a:prstGeom prst="rect">
              <a:avLst/>
            </a:prstGeom>
          </p:spPr>
          <p:txBody>
            <a:bodyPr anchor="ctr" rtlCol="false" tIns="29539" lIns="29539" bIns="29539" rIns="29539"/>
            <a:lstStyle/>
            <a:p>
              <a:pPr algn="ctr">
                <a:lnSpc>
                  <a:spcPts val="1758"/>
                </a:lnSpc>
              </a:pPr>
            </a:p>
          </p:txBody>
        </p:sp>
      </p:grpSp>
      <p:sp>
        <p:nvSpPr>
          <p:cNvPr name="Freeform 19" id="19"/>
          <p:cNvSpPr/>
          <p:nvPr/>
        </p:nvSpPr>
        <p:spPr>
          <a:xfrm flipH="false" flipV="false" rot="0">
            <a:off x="1989834" y="1869782"/>
            <a:ext cx="2407488" cy="2731902"/>
          </a:xfrm>
          <a:custGeom>
            <a:avLst/>
            <a:gdLst/>
            <a:ahLst/>
            <a:cxnLst/>
            <a:rect r="r" b="b" t="t" l="l"/>
            <a:pathLst>
              <a:path h="2731902" w="2407488">
                <a:moveTo>
                  <a:pt x="0" y="0"/>
                </a:moveTo>
                <a:lnTo>
                  <a:pt x="2407488" y="0"/>
                </a:lnTo>
                <a:lnTo>
                  <a:pt x="2407488" y="2731901"/>
                </a:lnTo>
                <a:lnTo>
                  <a:pt x="0" y="2731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7136678" y="1869782"/>
            <a:ext cx="2407488" cy="2731902"/>
          </a:xfrm>
          <a:custGeom>
            <a:avLst/>
            <a:gdLst/>
            <a:ahLst/>
            <a:cxnLst/>
            <a:rect r="r" b="b" t="t" l="l"/>
            <a:pathLst>
              <a:path h="2731902" w="2407488">
                <a:moveTo>
                  <a:pt x="2407488" y="0"/>
                </a:moveTo>
                <a:lnTo>
                  <a:pt x="0" y="0"/>
                </a:lnTo>
                <a:lnTo>
                  <a:pt x="0" y="2731901"/>
                </a:lnTo>
                <a:lnTo>
                  <a:pt x="2407488" y="2731901"/>
                </a:lnTo>
                <a:lnTo>
                  <a:pt x="24074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3942332" y="1942682"/>
            <a:ext cx="3545335" cy="2659001"/>
          </a:xfrm>
          <a:custGeom>
            <a:avLst/>
            <a:gdLst/>
            <a:ahLst/>
            <a:cxnLst/>
            <a:rect r="r" b="b" t="t" l="l"/>
            <a:pathLst>
              <a:path h="2659001" w="3545335">
                <a:moveTo>
                  <a:pt x="0" y="0"/>
                </a:moveTo>
                <a:lnTo>
                  <a:pt x="3545336" y="0"/>
                </a:lnTo>
                <a:lnTo>
                  <a:pt x="3545336" y="2659001"/>
                </a:lnTo>
                <a:lnTo>
                  <a:pt x="0" y="2659001"/>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762C6"/>
        </a:solidFill>
      </p:bgPr>
    </p:bg>
    <p:spTree>
      <p:nvGrpSpPr>
        <p:cNvPr id="1" name=""/>
        <p:cNvGrpSpPr/>
        <p:nvPr/>
      </p:nvGrpSpPr>
      <p:grpSpPr>
        <a:xfrm>
          <a:off x="0" y="0"/>
          <a:ext cx="0" cy="0"/>
          <a:chOff x="0" y="0"/>
          <a:chExt cx="0" cy="0"/>
        </a:xfrm>
      </p:grpSpPr>
      <p:sp>
        <p:nvSpPr>
          <p:cNvPr name="Freeform 2" id="2"/>
          <p:cNvSpPr/>
          <p:nvPr/>
        </p:nvSpPr>
        <p:spPr>
          <a:xfrm flipH="false" flipV="false" rot="0">
            <a:off x="-797736" y="-1138333"/>
            <a:ext cx="12309217" cy="8258366"/>
          </a:xfrm>
          <a:custGeom>
            <a:avLst/>
            <a:gdLst/>
            <a:ahLst/>
            <a:cxnLst/>
            <a:rect r="r" b="b" t="t" l="l"/>
            <a:pathLst>
              <a:path h="8258366" w="12309217">
                <a:moveTo>
                  <a:pt x="0" y="0"/>
                </a:moveTo>
                <a:lnTo>
                  <a:pt x="12309217" y="0"/>
                </a:lnTo>
                <a:lnTo>
                  <a:pt x="12309217" y="8258366"/>
                </a:lnTo>
                <a:lnTo>
                  <a:pt x="0" y="8258366"/>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907875" y="3704188"/>
            <a:ext cx="6784990" cy="1938603"/>
            <a:chOff x="0" y="0"/>
            <a:chExt cx="2163285" cy="618093"/>
          </a:xfrm>
        </p:grpSpPr>
        <p:sp>
          <p:nvSpPr>
            <p:cNvPr name="Freeform 4" id="4"/>
            <p:cNvSpPr/>
            <p:nvPr/>
          </p:nvSpPr>
          <p:spPr>
            <a:xfrm flipH="false" flipV="false" rot="0">
              <a:off x="0" y="0"/>
              <a:ext cx="2163285" cy="618093"/>
            </a:xfrm>
            <a:custGeom>
              <a:avLst/>
              <a:gdLst/>
              <a:ahLst/>
              <a:cxnLst/>
              <a:rect r="r" b="b" t="t" l="l"/>
              <a:pathLst>
                <a:path h="618093" w="2163285">
                  <a:moveTo>
                    <a:pt x="14833" y="0"/>
                  </a:moveTo>
                  <a:lnTo>
                    <a:pt x="2148452" y="0"/>
                  </a:lnTo>
                  <a:cubicBezTo>
                    <a:pt x="2156644" y="0"/>
                    <a:pt x="2163285" y="6641"/>
                    <a:pt x="2163285" y="14833"/>
                  </a:cubicBezTo>
                  <a:lnTo>
                    <a:pt x="2163285" y="603259"/>
                  </a:lnTo>
                  <a:cubicBezTo>
                    <a:pt x="2163285" y="607193"/>
                    <a:pt x="2161723" y="610966"/>
                    <a:pt x="2158941" y="613748"/>
                  </a:cubicBezTo>
                  <a:cubicBezTo>
                    <a:pt x="2156159" y="616530"/>
                    <a:pt x="2152386" y="618093"/>
                    <a:pt x="2148452" y="618093"/>
                  </a:cubicBezTo>
                  <a:lnTo>
                    <a:pt x="14833" y="618093"/>
                  </a:lnTo>
                  <a:cubicBezTo>
                    <a:pt x="10899" y="618093"/>
                    <a:pt x="7126" y="616530"/>
                    <a:pt x="4345" y="613748"/>
                  </a:cubicBezTo>
                  <a:cubicBezTo>
                    <a:pt x="1563" y="610966"/>
                    <a:pt x="0" y="607193"/>
                    <a:pt x="0" y="603259"/>
                  </a:cubicBezTo>
                  <a:lnTo>
                    <a:pt x="0" y="14833"/>
                  </a:lnTo>
                  <a:cubicBezTo>
                    <a:pt x="0" y="10899"/>
                    <a:pt x="1563" y="7126"/>
                    <a:pt x="4345" y="4345"/>
                  </a:cubicBezTo>
                  <a:cubicBezTo>
                    <a:pt x="7126" y="1563"/>
                    <a:pt x="10899" y="0"/>
                    <a:pt x="14833" y="0"/>
                  </a:cubicBezTo>
                  <a:close/>
                </a:path>
              </a:pathLst>
            </a:custGeom>
            <a:blipFill>
              <a:blip r:embed="rId4"/>
              <a:stretch>
                <a:fillRect l="0" t="-66591" r="0" b="-66591"/>
              </a:stretch>
            </a:blipFill>
          </p:spPr>
        </p:sp>
      </p:grpSp>
      <p:grpSp>
        <p:nvGrpSpPr>
          <p:cNvPr name="Group 5" id="5"/>
          <p:cNvGrpSpPr/>
          <p:nvPr/>
        </p:nvGrpSpPr>
        <p:grpSpPr>
          <a:xfrm rot="0">
            <a:off x="996103" y="3704188"/>
            <a:ext cx="2567255" cy="1938603"/>
            <a:chOff x="0" y="0"/>
            <a:chExt cx="818528" cy="618093"/>
          </a:xfrm>
        </p:grpSpPr>
        <p:sp>
          <p:nvSpPr>
            <p:cNvPr name="Freeform 6" id="6"/>
            <p:cNvSpPr/>
            <p:nvPr/>
          </p:nvSpPr>
          <p:spPr>
            <a:xfrm flipH="false" flipV="false" rot="0">
              <a:off x="0" y="0"/>
              <a:ext cx="818528" cy="618093"/>
            </a:xfrm>
            <a:custGeom>
              <a:avLst/>
              <a:gdLst/>
              <a:ahLst/>
              <a:cxnLst/>
              <a:rect r="r" b="b" t="t" l="l"/>
              <a:pathLst>
                <a:path h="618093" w="818528">
                  <a:moveTo>
                    <a:pt x="39203" y="0"/>
                  </a:moveTo>
                  <a:lnTo>
                    <a:pt x="779325" y="0"/>
                  </a:lnTo>
                  <a:cubicBezTo>
                    <a:pt x="789722" y="0"/>
                    <a:pt x="799694" y="4130"/>
                    <a:pt x="807046" y="11482"/>
                  </a:cubicBezTo>
                  <a:cubicBezTo>
                    <a:pt x="814398" y="18834"/>
                    <a:pt x="818528" y="28806"/>
                    <a:pt x="818528" y="39203"/>
                  </a:cubicBezTo>
                  <a:lnTo>
                    <a:pt x="818528" y="578889"/>
                  </a:lnTo>
                  <a:cubicBezTo>
                    <a:pt x="818528" y="589287"/>
                    <a:pt x="814398" y="599258"/>
                    <a:pt x="807046" y="606610"/>
                  </a:cubicBezTo>
                  <a:cubicBezTo>
                    <a:pt x="799694" y="613962"/>
                    <a:pt x="789722" y="618093"/>
                    <a:pt x="779325" y="618093"/>
                  </a:cubicBezTo>
                  <a:lnTo>
                    <a:pt x="39203" y="618093"/>
                  </a:lnTo>
                  <a:cubicBezTo>
                    <a:pt x="28806" y="618093"/>
                    <a:pt x="18834" y="613962"/>
                    <a:pt x="11482" y="606610"/>
                  </a:cubicBezTo>
                  <a:cubicBezTo>
                    <a:pt x="4130" y="599258"/>
                    <a:pt x="0" y="589287"/>
                    <a:pt x="0" y="578889"/>
                  </a:cubicBezTo>
                  <a:lnTo>
                    <a:pt x="0" y="39203"/>
                  </a:lnTo>
                  <a:cubicBezTo>
                    <a:pt x="0" y="28806"/>
                    <a:pt x="4130" y="18834"/>
                    <a:pt x="11482" y="11482"/>
                  </a:cubicBezTo>
                  <a:cubicBezTo>
                    <a:pt x="18834" y="4130"/>
                    <a:pt x="28806" y="0"/>
                    <a:pt x="39203" y="0"/>
                  </a:cubicBezTo>
                  <a:close/>
                </a:path>
              </a:pathLst>
            </a:custGeom>
            <a:blipFill>
              <a:blip r:embed="rId5"/>
              <a:stretch>
                <a:fillRect l="-6669" t="0" r="-6669" b="0"/>
              </a:stretch>
            </a:blipFill>
          </p:spPr>
        </p:sp>
      </p:grpSp>
      <p:sp>
        <p:nvSpPr>
          <p:cNvPr name="TextBox 7" id="7"/>
          <p:cNvSpPr txBox="true"/>
          <p:nvPr/>
        </p:nvSpPr>
        <p:spPr>
          <a:xfrm rot="0">
            <a:off x="996103" y="766953"/>
            <a:ext cx="9696762" cy="2582539"/>
          </a:xfrm>
          <a:prstGeom prst="rect">
            <a:avLst/>
          </a:prstGeom>
        </p:spPr>
        <p:txBody>
          <a:bodyPr anchor="t" rtlCol="false" tIns="0" lIns="0" bIns="0" rIns="0">
            <a:spAutoFit/>
          </a:bodyPr>
          <a:lstStyle/>
          <a:p>
            <a:pPr algn="just">
              <a:lnSpc>
                <a:spcPts val="2930"/>
              </a:lnSpc>
              <a:spcBef>
                <a:spcPct val="0"/>
              </a:spcBef>
            </a:pPr>
            <a:r>
              <a:rPr lang="en-US" sz="2093">
                <a:solidFill>
                  <a:srgbClr val="FFDE15"/>
                </a:solidFill>
                <a:latin typeface="Montserrat"/>
                <a:ea typeface="Montserrat"/>
                <a:cs typeface="Montserrat"/>
                <a:sym typeface="Montserrat"/>
              </a:rPr>
              <a:t>                  </a:t>
            </a:r>
            <a:r>
              <a:rPr lang="en-US" sz="2093">
                <a:solidFill>
                  <a:srgbClr val="F7F9FC"/>
                </a:solidFill>
                <a:latin typeface="Montserrat"/>
                <a:ea typeface="Montserrat"/>
                <a:cs typeface="Montserrat"/>
                <a:sym typeface="Montserrat"/>
              </a:rPr>
              <a:t> I</a:t>
            </a:r>
            <a:r>
              <a:rPr lang="en-US" sz="2093">
                <a:solidFill>
                  <a:srgbClr val="F7F9FC"/>
                </a:solidFill>
                <a:latin typeface="Montserrat"/>
                <a:ea typeface="Montserrat"/>
                <a:cs typeface="Montserrat"/>
                <a:sym typeface="Montserrat"/>
              </a:rPr>
              <a:t>n our project, we intend to do product design like logo design, posters, Products with our brand identity, banners for our Company . The logo design process will give more memorization and relevance to our company's value.  The calendar design provides both utility and a consistent brand experience throughout the year.  The poster design will show our campaign product, event, impactful communication through creative visuals. overall it will create a brand identity to our Company.</a:t>
            </a:r>
          </a:p>
        </p:txBody>
      </p:sp>
      <p:sp>
        <p:nvSpPr>
          <p:cNvPr name="TextBox 8" id="8"/>
          <p:cNvSpPr txBox="true"/>
          <p:nvPr/>
        </p:nvSpPr>
        <p:spPr>
          <a:xfrm rot="0">
            <a:off x="752908" y="81376"/>
            <a:ext cx="6309934" cy="631244"/>
          </a:xfrm>
          <a:prstGeom prst="rect">
            <a:avLst/>
          </a:prstGeom>
        </p:spPr>
        <p:txBody>
          <a:bodyPr anchor="t" rtlCol="false" tIns="0" lIns="0" bIns="0" rIns="0">
            <a:spAutoFit/>
          </a:bodyPr>
          <a:lstStyle/>
          <a:p>
            <a:pPr algn="l">
              <a:lnSpc>
                <a:spcPts val="5210"/>
              </a:lnSpc>
            </a:pPr>
            <a:r>
              <a:rPr lang="en-US" b="true" sz="3721" spc="454">
                <a:solidFill>
                  <a:srgbClr val="FFFFFF"/>
                </a:solidFill>
                <a:latin typeface="Montserrat Bold"/>
                <a:ea typeface="Montserrat Bold"/>
                <a:cs typeface="Montserrat Bold"/>
                <a:sym typeface="Montserrat Bold"/>
              </a:rPr>
              <a:t>ABSTRACT</a:t>
            </a:r>
            <a:r>
              <a:rPr lang="en-US" b="true" sz="3721" spc="454">
                <a:solidFill>
                  <a:srgbClr val="1866CD"/>
                </a:solidFill>
                <a:latin typeface="Montserrat Bold"/>
                <a:ea typeface="Montserrat Bold"/>
                <a:cs typeface="Montserrat Bold"/>
                <a:sym typeface="Montserrat Bold"/>
              </a:rPr>
              <a: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788" y="-591651"/>
            <a:ext cx="11861775" cy="2122444"/>
            <a:chOff x="0" y="0"/>
            <a:chExt cx="7441695" cy="1331553"/>
          </a:xfrm>
        </p:grpSpPr>
        <p:sp>
          <p:nvSpPr>
            <p:cNvPr name="Freeform 3" id="3"/>
            <p:cNvSpPr/>
            <p:nvPr/>
          </p:nvSpPr>
          <p:spPr>
            <a:xfrm flipH="false" flipV="false" rot="0">
              <a:off x="0" y="0"/>
              <a:ext cx="7441695" cy="1331553"/>
            </a:xfrm>
            <a:custGeom>
              <a:avLst/>
              <a:gdLst/>
              <a:ahLst/>
              <a:cxnLst/>
              <a:rect r="r" b="b" t="t" l="l"/>
              <a:pathLst>
                <a:path h="1331553" w="7441695">
                  <a:moveTo>
                    <a:pt x="0" y="0"/>
                  </a:moveTo>
                  <a:lnTo>
                    <a:pt x="7441695" y="0"/>
                  </a:lnTo>
                  <a:lnTo>
                    <a:pt x="7441695" y="1331553"/>
                  </a:lnTo>
                  <a:lnTo>
                    <a:pt x="0" y="1331553"/>
                  </a:lnTo>
                  <a:close/>
                </a:path>
              </a:pathLst>
            </a:custGeom>
            <a:solidFill>
              <a:srgbClr val="1866CD"/>
            </a:solidFill>
          </p:spPr>
        </p:sp>
      </p:grpSp>
      <p:grpSp>
        <p:nvGrpSpPr>
          <p:cNvPr name="Group 4" id="4"/>
          <p:cNvGrpSpPr/>
          <p:nvPr/>
        </p:nvGrpSpPr>
        <p:grpSpPr>
          <a:xfrm rot="-2495744">
            <a:off x="9219158" y="-1502302"/>
            <a:ext cx="745858" cy="6066189"/>
            <a:chOff x="0" y="0"/>
            <a:chExt cx="467927" cy="3805731"/>
          </a:xfrm>
        </p:grpSpPr>
        <p:sp>
          <p:nvSpPr>
            <p:cNvPr name="Freeform 5" id="5"/>
            <p:cNvSpPr/>
            <p:nvPr/>
          </p:nvSpPr>
          <p:spPr>
            <a:xfrm flipH="false" flipV="false" rot="0">
              <a:off x="0" y="0"/>
              <a:ext cx="467927" cy="3805731"/>
            </a:xfrm>
            <a:custGeom>
              <a:avLst/>
              <a:gdLst/>
              <a:ahLst/>
              <a:cxnLst/>
              <a:rect r="r" b="b" t="t" l="l"/>
              <a:pathLst>
                <a:path h="3805731" w="467927">
                  <a:moveTo>
                    <a:pt x="0" y="0"/>
                  </a:moveTo>
                  <a:lnTo>
                    <a:pt x="467927" y="0"/>
                  </a:lnTo>
                  <a:lnTo>
                    <a:pt x="467927" y="3805731"/>
                  </a:lnTo>
                  <a:lnTo>
                    <a:pt x="0" y="3805731"/>
                  </a:lnTo>
                  <a:close/>
                </a:path>
              </a:pathLst>
            </a:custGeom>
            <a:solidFill>
              <a:srgbClr val="FFFFFF"/>
            </a:solidFill>
          </p:spPr>
        </p:sp>
      </p:grpSp>
      <p:grpSp>
        <p:nvGrpSpPr>
          <p:cNvPr name="Group 6" id="6"/>
          <p:cNvGrpSpPr/>
          <p:nvPr/>
        </p:nvGrpSpPr>
        <p:grpSpPr>
          <a:xfrm rot="-2495744">
            <a:off x="459334" y="2257360"/>
            <a:ext cx="745858" cy="6066189"/>
            <a:chOff x="0" y="0"/>
            <a:chExt cx="467927" cy="3805731"/>
          </a:xfrm>
        </p:grpSpPr>
        <p:sp>
          <p:nvSpPr>
            <p:cNvPr name="Freeform 7" id="7"/>
            <p:cNvSpPr/>
            <p:nvPr/>
          </p:nvSpPr>
          <p:spPr>
            <a:xfrm flipH="false" flipV="false" rot="0">
              <a:off x="0" y="0"/>
              <a:ext cx="467927" cy="3805731"/>
            </a:xfrm>
            <a:custGeom>
              <a:avLst/>
              <a:gdLst/>
              <a:ahLst/>
              <a:cxnLst/>
              <a:rect r="r" b="b" t="t" l="l"/>
              <a:pathLst>
                <a:path h="3805731" w="467927">
                  <a:moveTo>
                    <a:pt x="0" y="0"/>
                  </a:moveTo>
                  <a:lnTo>
                    <a:pt x="467927" y="0"/>
                  </a:lnTo>
                  <a:lnTo>
                    <a:pt x="467927" y="3805731"/>
                  </a:lnTo>
                  <a:lnTo>
                    <a:pt x="0" y="3805731"/>
                  </a:lnTo>
                  <a:close/>
                </a:path>
              </a:pathLst>
            </a:custGeom>
            <a:solidFill>
              <a:srgbClr val="1866CD"/>
            </a:solidFill>
          </p:spPr>
        </p:sp>
      </p:grpSp>
      <p:grpSp>
        <p:nvGrpSpPr>
          <p:cNvPr name="Group 8" id="8"/>
          <p:cNvGrpSpPr/>
          <p:nvPr/>
        </p:nvGrpSpPr>
        <p:grpSpPr>
          <a:xfrm rot="-2495744">
            <a:off x="10616909" y="-1502302"/>
            <a:ext cx="745858" cy="6066189"/>
            <a:chOff x="0" y="0"/>
            <a:chExt cx="467927" cy="3805731"/>
          </a:xfrm>
        </p:grpSpPr>
        <p:sp>
          <p:nvSpPr>
            <p:cNvPr name="Freeform 9" id="9"/>
            <p:cNvSpPr/>
            <p:nvPr/>
          </p:nvSpPr>
          <p:spPr>
            <a:xfrm flipH="false" flipV="false" rot="0">
              <a:off x="0" y="0"/>
              <a:ext cx="467927" cy="3805731"/>
            </a:xfrm>
            <a:custGeom>
              <a:avLst/>
              <a:gdLst/>
              <a:ahLst/>
              <a:cxnLst/>
              <a:rect r="r" b="b" t="t" l="l"/>
              <a:pathLst>
                <a:path h="3805731" w="467927">
                  <a:moveTo>
                    <a:pt x="0" y="0"/>
                  </a:moveTo>
                  <a:lnTo>
                    <a:pt x="467927" y="0"/>
                  </a:lnTo>
                  <a:lnTo>
                    <a:pt x="467927" y="3805731"/>
                  </a:lnTo>
                  <a:lnTo>
                    <a:pt x="0" y="3805731"/>
                  </a:lnTo>
                  <a:close/>
                </a:path>
              </a:pathLst>
            </a:custGeom>
            <a:solidFill>
              <a:srgbClr val="FFFFFF"/>
            </a:solidFill>
          </p:spPr>
        </p:sp>
      </p:grpSp>
      <p:grpSp>
        <p:nvGrpSpPr>
          <p:cNvPr name="Group 10" id="10"/>
          <p:cNvGrpSpPr/>
          <p:nvPr/>
        </p:nvGrpSpPr>
        <p:grpSpPr>
          <a:xfrm rot="-2495744">
            <a:off x="1105532" y="1718528"/>
            <a:ext cx="745858" cy="5450609"/>
            <a:chOff x="0" y="0"/>
            <a:chExt cx="467927" cy="3419536"/>
          </a:xfrm>
        </p:grpSpPr>
        <p:sp>
          <p:nvSpPr>
            <p:cNvPr name="Freeform 11" id="11"/>
            <p:cNvSpPr/>
            <p:nvPr/>
          </p:nvSpPr>
          <p:spPr>
            <a:xfrm flipH="false" flipV="false" rot="0">
              <a:off x="0" y="0"/>
              <a:ext cx="467927" cy="3419536"/>
            </a:xfrm>
            <a:custGeom>
              <a:avLst/>
              <a:gdLst/>
              <a:ahLst/>
              <a:cxnLst/>
              <a:rect r="r" b="b" t="t" l="l"/>
              <a:pathLst>
                <a:path h="3419536" w="467927">
                  <a:moveTo>
                    <a:pt x="0" y="0"/>
                  </a:moveTo>
                  <a:lnTo>
                    <a:pt x="467927" y="0"/>
                  </a:lnTo>
                  <a:lnTo>
                    <a:pt x="467927" y="3419536"/>
                  </a:lnTo>
                  <a:lnTo>
                    <a:pt x="0" y="3419536"/>
                  </a:lnTo>
                  <a:close/>
                </a:path>
              </a:pathLst>
            </a:custGeom>
            <a:solidFill>
              <a:srgbClr val="1866CD"/>
            </a:solidFill>
          </p:spPr>
        </p:sp>
      </p:grpSp>
      <p:sp>
        <p:nvSpPr>
          <p:cNvPr name="Freeform 12" id="12"/>
          <p:cNvSpPr/>
          <p:nvPr/>
        </p:nvSpPr>
        <p:spPr>
          <a:xfrm flipH="false" flipV="false" rot="0">
            <a:off x="7225368" y="3722834"/>
            <a:ext cx="3208529" cy="1952956"/>
          </a:xfrm>
          <a:custGeom>
            <a:avLst/>
            <a:gdLst/>
            <a:ahLst/>
            <a:cxnLst/>
            <a:rect r="r" b="b" t="t" l="l"/>
            <a:pathLst>
              <a:path h="1952956" w="3208529">
                <a:moveTo>
                  <a:pt x="0" y="0"/>
                </a:moveTo>
                <a:lnTo>
                  <a:pt x="3208529" y="0"/>
                </a:lnTo>
                <a:lnTo>
                  <a:pt x="3208529" y="1952956"/>
                </a:lnTo>
                <a:lnTo>
                  <a:pt x="0" y="1952956"/>
                </a:lnTo>
                <a:lnTo>
                  <a:pt x="0" y="0"/>
                </a:lnTo>
                <a:close/>
              </a:path>
            </a:pathLst>
          </a:custGeom>
          <a:blipFill>
            <a:blip r:embed="rId2"/>
            <a:stretch>
              <a:fillRect l="-3662" t="-12618" r="-6199" b="-5605"/>
            </a:stretch>
          </a:blipFill>
        </p:spPr>
      </p:sp>
      <p:sp>
        <p:nvSpPr>
          <p:cNvPr name="Freeform 13" id="13"/>
          <p:cNvSpPr/>
          <p:nvPr/>
        </p:nvSpPr>
        <p:spPr>
          <a:xfrm flipH="false" flipV="false" rot="0">
            <a:off x="3271396" y="3722834"/>
            <a:ext cx="3208529" cy="1952956"/>
          </a:xfrm>
          <a:custGeom>
            <a:avLst/>
            <a:gdLst/>
            <a:ahLst/>
            <a:cxnLst/>
            <a:rect r="r" b="b" t="t" l="l"/>
            <a:pathLst>
              <a:path h="1952956" w="3208529">
                <a:moveTo>
                  <a:pt x="0" y="0"/>
                </a:moveTo>
                <a:lnTo>
                  <a:pt x="3208529" y="0"/>
                </a:lnTo>
                <a:lnTo>
                  <a:pt x="3208529" y="1952956"/>
                </a:lnTo>
                <a:lnTo>
                  <a:pt x="0" y="1952956"/>
                </a:lnTo>
                <a:lnTo>
                  <a:pt x="0" y="0"/>
                </a:lnTo>
                <a:close/>
              </a:path>
            </a:pathLst>
          </a:custGeom>
          <a:blipFill>
            <a:blip r:embed="rId3"/>
            <a:stretch>
              <a:fillRect l="0" t="-4729" r="0" b="-4729"/>
            </a:stretch>
          </a:blipFill>
        </p:spPr>
      </p:sp>
      <p:sp>
        <p:nvSpPr>
          <p:cNvPr name="TextBox 14" id="14"/>
          <p:cNvSpPr txBox="true"/>
          <p:nvPr/>
        </p:nvSpPr>
        <p:spPr>
          <a:xfrm rot="0">
            <a:off x="584226" y="402896"/>
            <a:ext cx="3430486" cy="631244"/>
          </a:xfrm>
          <a:prstGeom prst="rect">
            <a:avLst/>
          </a:prstGeom>
        </p:spPr>
        <p:txBody>
          <a:bodyPr anchor="t" rtlCol="false" tIns="0" lIns="0" bIns="0" rIns="0">
            <a:spAutoFit/>
          </a:bodyPr>
          <a:lstStyle/>
          <a:p>
            <a:pPr algn="l">
              <a:lnSpc>
                <a:spcPts val="5210"/>
              </a:lnSpc>
            </a:pPr>
            <a:r>
              <a:rPr lang="en-US" b="true" sz="3721" spc="454">
                <a:solidFill>
                  <a:srgbClr val="FFFFFF"/>
                </a:solidFill>
                <a:latin typeface="Montserrat Bold"/>
                <a:ea typeface="Montserrat Bold"/>
                <a:cs typeface="Montserrat Bold"/>
                <a:sym typeface="Montserrat Bold"/>
              </a:rPr>
              <a:t>OBJECTIVE</a:t>
            </a:r>
          </a:p>
        </p:txBody>
      </p:sp>
      <p:sp>
        <p:nvSpPr>
          <p:cNvPr name="TextBox 15" id="15"/>
          <p:cNvSpPr txBox="true"/>
          <p:nvPr/>
        </p:nvSpPr>
        <p:spPr>
          <a:xfrm rot="0">
            <a:off x="1239600" y="1643264"/>
            <a:ext cx="9194297" cy="1780067"/>
          </a:xfrm>
          <a:prstGeom prst="rect">
            <a:avLst/>
          </a:prstGeom>
        </p:spPr>
        <p:txBody>
          <a:bodyPr anchor="t" rtlCol="false" tIns="0" lIns="0" bIns="0" rIns="0">
            <a:spAutoFit/>
          </a:bodyPr>
          <a:lstStyle/>
          <a:p>
            <a:pPr algn="just">
              <a:lnSpc>
                <a:spcPts val="2371"/>
              </a:lnSpc>
              <a:spcBef>
                <a:spcPct val="0"/>
              </a:spcBef>
            </a:pPr>
            <a:r>
              <a:rPr lang="en-US" sz="1693">
                <a:solidFill>
                  <a:srgbClr val="1866CD"/>
                </a:solidFill>
                <a:latin typeface="Montserrat"/>
                <a:ea typeface="Montserrat"/>
                <a:cs typeface="Montserrat"/>
                <a:sym typeface="Montserrat"/>
              </a:rPr>
              <a:t>                   To create visually  cohesive designs that effectively communicate the company's identity, values, and offerings. The designs aim to engage the target audience, enhance brand recognition, and promote the company's services or products. By combining creativity with functionality, the logos, calendars, and posters will serve as powerful tools for marketing, customer engagement, and reinforcing the company’s presence in its industry.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262" y="737696"/>
            <a:ext cx="3074614" cy="4506308"/>
          </a:xfrm>
          <a:custGeom>
            <a:avLst/>
            <a:gdLst/>
            <a:ahLst/>
            <a:cxnLst/>
            <a:rect r="r" b="b" t="t" l="l"/>
            <a:pathLst>
              <a:path h="4506308" w="3074614">
                <a:moveTo>
                  <a:pt x="0" y="0"/>
                </a:moveTo>
                <a:lnTo>
                  <a:pt x="3074613" y="0"/>
                </a:lnTo>
                <a:lnTo>
                  <a:pt x="3074613" y="4506308"/>
                </a:lnTo>
                <a:lnTo>
                  <a:pt x="0" y="4506308"/>
                </a:lnTo>
                <a:lnTo>
                  <a:pt x="0" y="0"/>
                </a:lnTo>
                <a:close/>
              </a:path>
            </a:pathLst>
          </a:custGeom>
          <a:blipFill>
            <a:blip r:embed="rId2"/>
            <a:stretch>
              <a:fillRect l="-45414" t="0" r="-74158" b="0"/>
            </a:stretch>
          </a:blipFill>
        </p:spPr>
      </p:sp>
      <p:grpSp>
        <p:nvGrpSpPr>
          <p:cNvPr name="Group 3" id="3"/>
          <p:cNvGrpSpPr/>
          <p:nvPr/>
        </p:nvGrpSpPr>
        <p:grpSpPr>
          <a:xfrm rot="0">
            <a:off x="-231127" y="0"/>
            <a:ext cx="12182590" cy="301151"/>
            <a:chOff x="0" y="0"/>
            <a:chExt cx="7642964" cy="188932"/>
          </a:xfrm>
        </p:grpSpPr>
        <p:sp>
          <p:nvSpPr>
            <p:cNvPr name="Freeform 4" id="4"/>
            <p:cNvSpPr/>
            <p:nvPr/>
          </p:nvSpPr>
          <p:spPr>
            <a:xfrm flipH="false" flipV="false" rot="0">
              <a:off x="0" y="0"/>
              <a:ext cx="7642964" cy="188932"/>
            </a:xfrm>
            <a:custGeom>
              <a:avLst/>
              <a:gdLst/>
              <a:ahLst/>
              <a:cxnLst/>
              <a:rect r="r" b="b" t="t" l="l"/>
              <a:pathLst>
                <a:path h="188932" w="7642964">
                  <a:moveTo>
                    <a:pt x="0" y="0"/>
                  </a:moveTo>
                  <a:lnTo>
                    <a:pt x="7642964" y="0"/>
                  </a:lnTo>
                  <a:lnTo>
                    <a:pt x="7642964" y="188932"/>
                  </a:lnTo>
                  <a:lnTo>
                    <a:pt x="0" y="188932"/>
                  </a:lnTo>
                  <a:close/>
                </a:path>
              </a:pathLst>
            </a:custGeom>
            <a:solidFill>
              <a:srgbClr val="1866CD"/>
            </a:solidFill>
          </p:spPr>
        </p:sp>
      </p:grpSp>
      <p:sp>
        <p:nvSpPr>
          <p:cNvPr name="Freeform 5" id="5"/>
          <p:cNvSpPr/>
          <p:nvPr/>
        </p:nvSpPr>
        <p:spPr>
          <a:xfrm flipH="false" flipV="false" rot="0">
            <a:off x="4563225" y="1215165"/>
            <a:ext cx="6309934" cy="2510828"/>
          </a:xfrm>
          <a:custGeom>
            <a:avLst/>
            <a:gdLst/>
            <a:ahLst/>
            <a:cxnLst/>
            <a:rect r="r" b="b" t="t" l="l"/>
            <a:pathLst>
              <a:path h="2510828" w="6309934">
                <a:moveTo>
                  <a:pt x="0" y="0"/>
                </a:moveTo>
                <a:lnTo>
                  <a:pt x="6309934" y="0"/>
                </a:lnTo>
                <a:lnTo>
                  <a:pt x="6309934" y="2510828"/>
                </a:lnTo>
                <a:lnTo>
                  <a:pt x="0" y="2510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443071" y="5244004"/>
            <a:ext cx="12200977" cy="1780873"/>
            <a:chOff x="0" y="0"/>
            <a:chExt cx="7654499" cy="1117262"/>
          </a:xfrm>
        </p:grpSpPr>
        <p:sp>
          <p:nvSpPr>
            <p:cNvPr name="Freeform 7" id="7"/>
            <p:cNvSpPr/>
            <p:nvPr/>
          </p:nvSpPr>
          <p:spPr>
            <a:xfrm flipH="false" flipV="false" rot="0">
              <a:off x="0" y="0"/>
              <a:ext cx="7654499" cy="1117262"/>
            </a:xfrm>
            <a:custGeom>
              <a:avLst/>
              <a:gdLst/>
              <a:ahLst/>
              <a:cxnLst/>
              <a:rect r="r" b="b" t="t" l="l"/>
              <a:pathLst>
                <a:path h="1117262" w="7654499">
                  <a:moveTo>
                    <a:pt x="0" y="0"/>
                  </a:moveTo>
                  <a:lnTo>
                    <a:pt x="7654499" y="0"/>
                  </a:lnTo>
                  <a:lnTo>
                    <a:pt x="7654499" y="1117262"/>
                  </a:lnTo>
                  <a:lnTo>
                    <a:pt x="0" y="1117262"/>
                  </a:lnTo>
                  <a:close/>
                </a:path>
              </a:pathLst>
            </a:custGeom>
            <a:solidFill>
              <a:srgbClr val="1866CD"/>
            </a:solidFill>
          </p:spPr>
        </p:sp>
      </p:grpSp>
      <p:grpSp>
        <p:nvGrpSpPr>
          <p:cNvPr name="Group 8" id="8"/>
          <p:cNvGrpSpPr/>
          <p:nvPr/>
        </p:nvGrpSpPr>
        <p:grpSpPr>
          <a:xfrm rot="0">
            <a:off x="3234039" y="1995013"/>
            <a:ext cx="1246173" cy="623086"/>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18264E"/>
            </a:solidFill>
          </p:spPr>
        </p:sp>
        <p:sp>
          <p:nvSpPr>
            <p:cNvPr name="TextBox 10" id="10"/>
            <p:cNvSpPr txBox="true"/>
            <p:nvPr/>
          </p:nvSpPr>
          <p:spPr>
            <a:xfrm>
              <a:off x="0" y="-19050"/>
              <a:ext cx="698500" cy="425450"/>
            </a:xfrm>
            <a:prstGeom prst="rect">
              <a:avLst/>
            </a:prstGeom>
          </p:spPr>
          <p:txBody>
            <a:bodyPr anchor="ctr" rtlCol="false" tIns="29539" lIns="29539" bIns="29539" rIns="29539"/>
            <a:lstStyle/>
            <a:p>
              <a:pPr algn="ctr">
                <a:lnSpc>
                  <a:spcPts val="1546"/>
                </a:lnSpc>
              </a:pPr>
            </a:p>
          </p:txBody>
        </p:sp>
      </p:grpSp>
      <p:sp>
        <p:nvSpPr>
          <p:cNvPr name="TextBox 11" id="11"/>
          <p:cNvSpPr txBox="true"/>
          <p:nvPr/>
        </p:nvSpPr>
        <p:spPr>
          <a:xfrm rot="0">
            <a:off x="4480212" y="388737"/>
            <a:ext cx="6309934" cy="631244"/>
          </a:xfrm>
          <a:prstGeom prst="rect">
            <a:avLst/>
          </a:prstGeom>
        </p:spPr>
        <p:txBody>
          <a:bodyPr anchor="t" rtlCol="false" tIns="0" lIns="0" bIns="0" rIns="0">
            <a:spAutoFit/>
          </a:bodyPr>
          <a:lstStyle/>
          <a:p>
            <a:pPr algn="l">
              <a:lnSpc>
                <a:spcPts val="5210"/>
              </a:lnSpc>
            </a:pPr>
            <a:r>
              <a:rPr lang="en-US" b="true" sz="3721" spc="454">
                <a:solidFill>
                  <a:srgbClr val="1866CD"/>
                </a:solidFill>
                <a:latin typeface="Montserrat Bold"/>
                <a:ea typeface="Montserrat Bold"/>
                <a:cs typeface="Montserrat Bold"/>
                <a:sym typeface="Montserrat Bold"/>
              </a:rPr>
              <a:t>LITERATURE SURVEY</a:t>
            </a:r>
          </a:p>
        </p:txBody>
      </p:sp>
      <p:sp>
        <p:nvSpPr>
          <p:cNvPr name="TextBox 12" id="12"/>
          <p:cNvSpPr txBox="true"/>
          <p:nvPr/>
        </p:nvSpPr>
        <p:spPr>
          <a:xfrm rot="0">
            <a:off x="4756562" y="1330114"/>
            <a:ext cx="1316631" cy="322268"/>
          </a:xfrm>
          <a:prstGeom prst="rect">
            <a:avLst/>
          </a:prstGeom>
        </p:spPr>
        <p:txBody>
          <a:bodyPr anchor="t" rtlCol="false" tIns="0" lIns="0" bIns="0" rIns="0">
            <a:spAutoFit/>
          </a:bodyPr>
          <a:lstStyle/>
          <a:p>
            <a:pPr algn="ctr">
              <a:lnSpc>
                <a:spcPts val="2653"/>
              </a:lnSpc>
              <a:spcBef>
                <a:spcPct val="0"/>
              </a:spcBef>
            </a:pPr>
            <a:r>
              <a:rPr lang="en-US" b="true" sz="1895">
                <a:solidFill>
                  <a:srgbClr val="FFFFFF"/>
                </a:solidFill>
                <a:latin typeface="Open Sans Bold"/>
                <a:ea typeface="Open Sans Bold"/>
                <a:cs typeface="Open Sans Bold"/>
                <a:sym typeface="Open Sans Bold"/>
              </a:rPr>
              <a:t>Co-Optex</a:t>
            </a:r>
          </a:p>
        </p:txBody>
      </p:sp>
      <p:sp>
        <p:nvSpPr>
          <p:cNvPr name="TextBox 13" id="13"/>
          <p:cNvSpPr txBox="true"/>
          <p:nvPr/>
        </p:nvSpPr>
        <p:spPr>
          <a:xfrm rot="0">
            <a:off x="4563225" y="2023701"/>
            <a:ext cx="1736113" cy="537135"/>
          </a:xfrm>
          <a:prstGeom prst="rect">
            <a:avLst/>
          </a:prstGeom>
        </p:spPr>
        <p:txBody>
          <a:bodyPr anchor="t" rtlCol="false" tIns="0" lIns="0" bIns="0" rIns="0">
            <a:spAutoFit/>
          </a:bodyPr>
          <a:lstStyle/>
          <a:p>
            <a:pPr algn="ctr">
              <a:lnSpc>
                <a:spcPts val="2166"/>
              </a:lnSpc>
              <a:spcBef>
                <a:spcPct val="0"/>
              </a:spcBef>
            </a:pPr>
            <a:r>
              <a:rPr lang="en-US" b="true" sz="1547">
                <a:solidFill>
                  <a:srgbClr val="1866CD"/>
                </a:solidFill>
                <a:latin typeface="Open Sans Bold"/>
                <a:ea typeface="Open Sans Bold"/>
                <a:cs typeface="Open Sans Bold"/>
                <a:sym typeface="Open Sans Bold"/>
              </a:rPr>
              <a:t>Times New Roman</a:t>
            </a:r>
          </a:p>
        </p:txBody>
      </p:sp>
      <p:sp>
        <p:nvSpPr>
          <p:cNvPr name="TextBox 14" id="14"/>
          <p:cNvSpPr txBox="true"/>
          <p:nvPr/>
        </p:nvSpPr>
        <p:spPr>
          <a:xfrm rot="0">
            <a:off x="4789370" y="2792575"/>
            <a:ext cx="1283823" cy="532072"/>
          </a:xfrm>
          <a:prstGeom prst="rect">
            <a:avLst/>
          </a:prstGeom>
        </p:spPr>
        <p:txBody>
          <a:bodyPr anchor="t" rtlCol="false" tIns="0" lIns="0" bIns="0" rIns="0">
            <a:spAutoFit/>
          </a:bodyPr>
          <a:lstStyle/>
          <a:p>
            <a:pPr algn="ctr">
              <a:lnSpc>
                <a:spcPts val="2165"/>
              </a:lnSpc>
              <a:spcBef>
                <a:spcPct val="0"/>
              </a:spcBef>
            </a:pPr>
            <a:r>
              <a:rPr lang="en-US" b="true" sz="1546">
                <a:solidFill>
                  <a:srgbClr val="1866CD"/>
                </a:solidFill>
                <a:latin typeface="Open Sans Bold"/>
                <a:ea typeface="Open Sans Bold"/>
                <a:cs typeface="Open Sans Bold"/>
                <a:sym typeface="Open Sans Bold"/>
              </a:rPr>
              <a:t>Red, gold, and green</a:t>
            </a:r>
          </a:p>
        </p:txBody>
      </p:sp>
      <p:sp>
        <p:nvSpPr>
          <p:cNvPr name="TextBox 15" id="15"/>
          <p:cNvSpPr txBox="true"/>
          <p:nvPr/>
        </p:nvSpPr>
        <p:spPr>
          <a:xfrm rot="0">
            <a:off x="7186322" y="1330114"/>
            <a:ext cx="1068330" cy="322268"/>
          </a:xfrm>
          <a:prstGeom prst="rect">
            <a:avLst/>
          </a:prstGeom>
        </p:spPr>
        <p:txBody>
          <a:bodyPr anchor="t" rtlCol="false" tIns="0" lIns="0" bIns="0" rIns="0">
            <a:spAutoFit/>
          </a:bodyPr>
          <a:lstStyle/>
          <a:p>
            <a:pPr algn="ctr">
              <a:lnSpc>
                <a:spcPts val="2653"/>
              </a:lnSpc>
              <a:spcBef>
                <a:spcPct val="0"/>
              </a:spcBef>
            </a:pPr>
            <a:r>
              <a:rPr lang="en-US" b="true" sz="1895">
                <a:solidFill>
                  <a:srgbClr val="FFFFFF"/>
                </a:solidFill>
                <a:latin typeface="Open Sans Bold"/>
                <a:ea typeface="Open Sans Bold"/>
                <a:cs typeface="Open Sans Bold"/>
                <a:sym typeface="Open Sans Bold"/>
              </a:rPr>
              <a:t>Pothys</a:t>
            </a:r>
          </a:p>
        </p:txBody>
      </p:sp>
      <p:sp>
        <p:nvSpPr>
          <p:cNvPr name="TextBox 16" id="16"/>
          <p:cNvSpPr txBox="true"/>
          <p:nvPr/>
        </p:nvSpPr>
        <p:spPr>
          <a:xfrm rot="0">
            <a:off x="9544299" y="1330161"/>
            <a:ext cx="924027" cy="322221"/>
          </a:xfrm>
          <a:prstGeom prst="rect">
            <a:avLst/>
          </a:prstGeom>
        </p:spPr>
        <p:txBody>
          <a:bodyPr anchor="t" rtlCol="false" tIns="0" lIns="0" bIns="0" rIns="0">
            <a:spAutoFit/>
          </a:bodyPr>
          <a:lstStyle/>
          <a:p>
            <a:pPr algn="ctr">
              <a:lnSpc>
                <a:spcPts val="2656"/>
              </a:lnSpc>
              <a:spcBef>
                <a:spcPct val="0"/>
              </a:spcBef>
            </a:pPr>
            <a:r>
              <a:rPr lang="en-US" b="true" sz="1897">
                <a:solidFill>
                  <a:srgbClr val="FFFFFF"/>
                </a:solidFill>
                <a:latin typeface="Open Sans Bold"/>
                <a:ea typeface="Open Sans Bold"/>
                <a:cs typeface="Open Sans Bold"/>
                <a:sym typeface="Open Sans Bold"/>
              </a:rPr>
              <a:t>Arvind</a:t>
            </a:r>
          </a:p>
        </p:txBody>
      </p:sp>
      <p:sp>
        <p:nvSpPr>
          <p:cNvPr name="TextBox 17" id="17"/>
          <p:cNvSpPr txBox="true"/>
          <p:nvPr/>
        </p:nvSpPr>
        <p:spPr>
          <a:xfrm rot="0">
            <a:off x="7015740" y="2028764"/>
            <a:ext cx="1409495" cy="532072"/>
          </a:xfrm>
          <a:prstGeom prst="rect">
            <a:avLst/>
          </a:prstGeom>
        </p:spPr>
        <p:txBody>
          <a:bodyPr anchor="t" rtlCol="false" tIns="0" lIns="0" bIns="0" rIns="0">
            <a:spAutoFit/>
          </a:bodyPr>
          <a:lstStyle/>
          <a:p>
            <a:pPr algn="ctr">
              <a:lnSpc>
                <a:spcPts val="2165"/>
              </a:lnSpc>
              <a:spcBef>
                <a:spcPct val="0"/>
              </a:spcBef>
            </a:pPr>
            <a:r>
              <a:rPr lang="en-US" b="true" sz="1546">
                <a:solidFill>
                  <a:srgbClr val="1866CD"/>
                </a:solidFill>
                <a:latin typeface="Open Sans Bold"/>
                <a:ea typeface="Open Sans Bold"/>
                <a:cs typeface="Open Sans Bold"/>
                <a:sym typeface="Open Sans Bold"/>
              </a:rPr>
              <a:t>Georgia and Brush Script</a:t>
            </a:r>
          </a:p>
        </p:txBody>
      </p:sp>
      <p:sp>
        <p:nvSpPr>
          <p:cNvPr name="TextBox 18" id="18"/>
          <p:cNvSpPr txBox="true"/>
          <p:nvPr/>
        </p:nvSpPr>
        <p:spPr>
          <a:xfrm rot="0">
            <a:off x="9248459" y="2028764"/>
            <a:ext cx="1515708" cy="532072"/>
          </a:xfrm>
          <a:prstGeom prst="rect">
            <a:avLst/>
          </a:prstGeom>
        </p:spPr>
        <p:txBody>
          <a:bodyPr anchor="t" rtlCol="false" tIns="0" lIns="0" bIns="0" rIns="0">
            <a:spAutoFit/>
          </a:bodyPr>
          <a:lstStyle/>
          <a:p>
            <a:pPr algn="ctr">
              <a:lnSpc>
                <a:spcPts val="2165"/>
              </a:lnSpc>
              <a:spcBef>
                <a:spcPct val="0"/>
              </a:spcBef>
            </a:pPr>
            <a:r>
              <a:rPr lang="en-US" b="true" sz="1546">
                <a:solidFill>
                  <a:srgbClr val="1866CD"/>
                </a:solidFill>
                <a:latin typeface="Open Sans Bold"/>
                <a:ea typeface="Open Sans Bold"/>
                <a:cs typeface="Open Sans Bold"/>
                <a:sym typeface="Open Sans Bold"/>
              </a:rPr>
              <a:t>Roboto and Helvetica</a:t>
            </a:r>
          </a:p>
        </p:txBody>
      </p:sp>
      <p:sp>
        <p:nvSpPr>
          <p:cNvPr name="TextBox 19" id="19"/>
          <p:cNvSpPr txBox="true"/>
          <p:nvPr/>
        </p:nvSpPr>
        <p:spPr>
          <a:xfrm rot="0">
            <a:off x="7096196" y="2750854"/>
            <a:ext cx="1329039" cy="803316"/>
          </a:xfrm>
          <a:prstGeom prst="rect">
            <a:avLst/>
          </a:prstGeom>
        </p:spPr>
        <p:txBody>
          <a:bodyPr anchor="t" rtlCol="false" tIns="0" lIns="0" bIns="0" rIns="0">
            <a:spAutoFit/>
          </a:bodyPr>
          <a:lstStyle/>
          <a:p>
            <a:pPr algn="ctr">
              <a:lnSpc>
                <a:spcPts val="2173"/>
              </a:lnSpc>
              <a:spcBef>
                <a:spcPct val="0"/>
              </a:spcBef>
            </a:pPr>
            <a:r>
              <a:rPr lang="en-US" b="true" sz="1552">
                <a:solidFill>
                  <a:srgbClr val="1866CD"/>
                </a:solidFill>
                <a:latin typeface="Open Sans Bold"/>
                <a:ea typeface="Open Sans Bold"/>
                <a:cs typeface="Open Sans Bold"/>
                <a:sym typeface="Open Sans Bold"/>
              </a:rPr>
              <a:t>Gold, deep red, and maroon</a:t>
            </a:r>
          </a:p>
        </p:txBody>
      </p:sp>
      <p:sp>
        <p:nvSpPr>
          <p:cNvPr name="TextBox 20" id="20"/>
          <p:cNvSpPr txBox="true"/>
          <p:nvPr/>
        </p:nvSpPr>
        <p:spPr>
          <a:xfrm rot="0">
            <a:off x="9264540" y="2750854"/>
            <a:ext cx="1483544" cy="700729"/>
          </a:xfrm>
          <a:prstGeom prst="rect">
            <a:avLst/>
          </a:prstGeom>
        </p:spPr>
        <p:txBody>
          <a:bodyPr anchor="t" rtlCol="false" tIns="0" lIns="0" bIns="0" rIns="0">
            <a:spAutoFit/>
          </a:bodyPr>
          <a:lstStyle/>
          <a:p>
            <a:pPr algn="ctr">
              <a:lnSpc>
                <a:spcPts val="2165"/>
              </a:lnSpc>
            </a:pPr>
            <a:r>
              <a:rPr lang="en-US" sz="1546" b="true">
                <a:solidFill>
                  <a:srgbClr val="1866CD"/>
                </a:solidFill>
                <a:latin typeface="Open Sans Bold"/>
                <a:ea typeface="Open Sans Bold"/>
                <a:cs typeface="Open Sans Bold"/>
                <a:sym typeface="Open Sans Bold"/>
              </a:rPr>
              <a:t>Shades of Blue and white</a:t>
            </a:r>
          </a:p>
          <a:p>
            <a:pPr algn="ctr">
              <a:lnSpc>
                <a:spcPts val="1279"/>
              </a:lnSpc>
              <a:spcBef>
                <a:spcPct val="0"/>
              </a:spcBef>
            </a:pPr>
          </a:p>
        </p:txBody>
      </p:sp>
      <p:sp>
        <p:nvSpPr>
          <p:cNvPr name="TextBox 21" id="21"/>
          <p:cNvSpPr txBox="true"/>
          <p:nvPr/>
        </p:nvSpPr>
        <p:spPr>
          <a:xfrm rot="0">
            <a:off x="2988351" y="2060885"/>
            <a:ext cx="1578446" cy="409694"/>
          </a:xfrm>
          <a:prstGeom prst="rect">
            <a:avLst/>
          </a:prstGeom>
        </p:spPr>
        <p:txBody>
          <a:bodyPr anchor="t" rtlCol="false" tIns="0" lIns="0" bIns="0" rIns="0">
            <a:spAutoFit/>
          </a:bodyPr>
          <a:lstStyle/>
          <a:p>
            <a:pPr algn="ctr">
              <a:lnSpc>
                <a:spcPts val="3431"/>
              </a:lnSpc>
              <a:spcBef>
                <a:spcPct val="0"/>
              </a:spcBef>
            </a:pPr>
            <a:r>
              <a:rPr lang="en-US" b="true" sz="2450">
                <a:solidFill>
                  <a:srgbClr val="38B6FF"/>
                </a:solidFill>
                <a:latin typeface="Open Sans Bold"/>
                <a:ea typeface="Open Sans Bold"/>
                <a:cs typeface="Open Sans Bold"/>
                <a:sym typeface="Open Sans Bold"/>
              </a:rPr>
              <a:t>FONT</a:t>
            </a:r>
          </a:p>
        </p:txBody>
      </p:sp>
      <p:grpSp>
        <p:nvGrpSpPr>
          <p:cNvPr name="Group 22" id="22"/>
          <p:cNvGrpSpPr/>
          <p:nvPr/>
        </p:nvGrpSpPr>
        <p:grpSpPr>
          <a:xfrm rot="0">
            <a:off x="3234039" y="2855257"/>
            <a:ext cx="1246173" cy="623086"/>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18264E"/>
            </a:solidFill>
          </p:spPr>
        </p:sp>
        <p:sp>
          <p:nvSpPr>
            <p:cNvPr name="TextBox 24" id="24"/>
            <p:cNvSpPr txBox="true"/>
            <p:nvPr/>
          </p:nvSpPr>
          <p:spPr>
            <a:xfrm>
              <a:off x="0" y="-19050"/>
              <a:ext cx="698500" cy="425450"/>
            </a:xfrm>
            <a:prstGeom prst="rect">
              <a:avLst/>
            </a:prstGeom>
          </p:spPr>
          <p:txBody>
            <a:bodyPr anchor="ctr" rtlCol="false" tIns="29539" lIns="29539" bIns="29539" rIns="29539"/>
            <a:lstStyle/>
            <a:p>
              <a:pPr algn="ctr">
                <a:lnSpc>
                  <a:spcPts val="1546"/>
                </a:lnSpc>
              </a:pPr>
            </a:p>
          </p:txBody>
        </p:sp>
      </p:grpSp>
      <p:sp>
        <p:nvSpPr>
          <p:cNvPr name="TextBox 25" id="25"/>
          <p:cNvSpPr txBox="true"/>
          <p:nvPr/>
        </p:nvSpPr>
        <p:spPr>
          <a:xfrm rot="0">
            <a:off x="2988351" y="2908095"/>
            <a:ext cx="1578446" cy="409694"/>
          </a:xfrm>
          <a:prstGeom prst="rect">
            <a:avLst/>
          </a:prstGeom>
        </p:spPr>
        <p:txBody>
          <a:bodyPr anchor="t" rtlCol="false" tIns="0" lIns="0" bIns="0" rIns="0">
            <a:spAutoFit/>
          </a:bodyPr>
          <a:lstStyle/>
          <a:p>
            <a:pPr algn="ctr">
              <a:lnSpc>
                <a:spcPts val="3431"/>
              </a:lnSpc>
              <a:spcBef>
                <a:spcPct val="0"/>
              </a:spcBef>
            </a:pPr>
            <a:r>
              <a:rPr lang="en-US" b="true" sz="2450">
                <a:solidFill>
                  <a:srgbClr val="38B6FF"/>
                </a:solidFill>
                <a:latin typeface="Open Sans Bold"/>
                <a:ea typeface="Open Sans Bold"/>
                <a:cs typeface="Open Sans Bold"/>
                <a:sym typeface="Open Sans Bold"/>
              </a:rPr>
              <a:t>COLOR</a:t>
            </a:r>
          </a:p>
        </p:txBody>
      </p:sp>
      <p:sp>
        <p:nvSpPr>
          <p:cNvPr name="TextBox 26" id="26"/>
          <p:cNvSpPr txBox="true"/>
          <p:nvPr/>
        </p:nvSpPr>
        <p:spPr>
          <a:xfrm rot="0">
            <a:off x="3377778" y="3957732"/>
            <a:ext cx="7495381" cy="1074839"/>
          </a:xfrm>
          <a:prstGeom prst="rect">
            <a:avLst/>
          </a:prstGeom>
        </p:spPr>
        <p:txBody>
          <a:bodyPr anchor="t" rtlCol="false" tIns="0" lIns="0" bIns="0" rIns="0">
            <a:spAutoFit/>
          </a:bodyPr>
          <a:lstStyle/>
          <a:p>
            <a:pPr algn="just">
              <a:lnSpc>
                <a:spcPts val="2166"/>
              </a:lnSpc>
              <a:spcBef>
                <a:spcPct val="0"/>
              </a:spcBef>
            </a:pPr>
            <a:r>
              <a:rPr lang="en-US" sz="1547">
                <a:solidFill>
                  <a:srgbClr val="1866CD"/>
                </a:solidFill>
                <a:latin typeface="Open Sans"/>
                <a:ea typeface="Open Sans"/>
                <a:cs typeface="Open Sans"/>
                <a:sym typeface="Open Sans"/>
              </a:rPr>
              <a:t>          By Reviewing and taking surveys from other Industry designs, they will design logos and promoting their products for branding. But our product design that shows industry’s not only a promoting a brand and also shows a vision and mission of our industry. So, this will promote our products to the Audience easily.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2964" y="0"/>
            <a:ext cx="433140" cy="5505506"/>
            <a:chOff x="0" y="0"/>
            <a:chExt cx="271738" cy="3453977"/>
          </a:xfrm>
        </p:grpSpPr>
        <p:sp>
          <p:nvSpPr>
            <p:cNvPr name="Freeform 3" id="3"/>
            <p:cNvSpPr/>
            <p:nvPr/>
          </p:nvSpPr>
          <p:spPr>
            <a:xfrm flipH="false" flipV="false" rot="0">
              <a:off x="0" y="0"/>
              <a:ext cx="271738" cy="3453977"/>
            </a:xfrm>
            <a:custGeom>
              <a:avLst/>
              <a:gdLst/>
              <a:ahLst/>
              <a:cxnLst/>
              <a:rect r="r" b="b" t="t" l="l"/>
              <a:pathLst>
                <a:path h="3453977" w="271738">
                  <a:moveTo>
                    <a:pt x="0" y="0"/>
                  </a:moveTo>
                  <a:lnTo>
                    <a:pt x="271738" y="0"/>
                  </a:lnTo>
                  <a:lnTo>
                    <a:pt x="271738" y="3453977"/>
                  </a:lnTo>
                  <a:lnTo>
                    <a:pt x="0" y="3453977"/>
                  </a:lnTo>
                  <a:close/>
                </a:path>
              </a:pathLst>
            </a:custGeom>
            <a:solidFill>
              <a:srgbClr val="1866CD"/>
            </a:solidFill>
          </p:spPr>
        </p:sp>
      </p:grpSp>
      <p:grpSp>
        <p:nvGrpSpPr>
          <p:cNvPr name="Group 4" id="4"/>
          <p:cNvGrpSpPr/>
          <p:nvPr/>
        </p:nvGrpSpPr>
        <p:grpSpPr>
          <a:xfrm rot="0">
            <a:off x="8154717" y="0"/>
            <a:ext cx="3355435" cy="5981700"/>
            <a:chOff x="0" y="0"/>
            <a:chExt cx="2105091" cy="3752725"/>
          </a:xfrm>
        </p:grpSpPr>
        <p:sp>
          <p:nvSpPr>
            <p:cNvPr name="Freeform 5" id="5"/>
            <p:cNvSpPr/>
            <p:nvPr/>
          </p:nvSpPr>
          <p:spPr>
            <a:xfrm flipH="false" flipV="false" rot="0">
              <a:off x="0" y="0"/>
              <a:ext cx="2105091" cy="3752726"/>
            </a:xfrm>
            <a:custGeom>
              <a:avLst/>
              <a:gdLst/>
              <a:ahLst/>
              <a:cxnLst/>
              <a:rect r="r" b="b" t="t" l="l"/>
              <a:pathLst>
                <a:path h="3752726" w="2105091">
                  <a:moveTo>
                    <a:pt x="0" y="0"/>
                  </a:moveTo>
                  <a:lnTo>
                    <a:pt x="2105091" y="0"/>
                  </a:lnTo>
                  <a:lnTo>
                    <a:pt x="2105091" y="3752726"/>
                  </a:lnTo>
                  <a:lnTo>
                    <a:pt x="0" y="3752726"/>
                  </a:lnTo>
                  <a:close/>
                </a:path>
              </a:pathLst>
            </a:custGeom>
            <a:solidFill>
              <a:srgbClr val="1866CD"/>
            </a:solidFill>
          </p:spPr>
        </p:sp>
      </p:grpSp>
      <p:sp>
        <p:nvSpPr>
          <p:cNvPr name="Freeform 6" id="6"/>
          <p:cNvSpPr/>
          <p:nvPr/>
        </p:nvSpPr>
        <p:spPr>
          <a:xfrm flipH="false" flipV="false" rot="0">
            <a:off x="6634865" y="987713"/>
            <a:ext cx="2749368" cy="2780651"/>
          </a:xfrm>
          <a:custGeom>
            <a:avLst/>
            <a:gdLst/>
            <a:ahLst/>
            <a:cxnLst/>
            <a:rect r="r" b="b" t="t" l="l"/>
            <a:pathLst>
              <a:path h="2780651" w="2749368">
                <a:moveTo>
                  <a:pt x="0" y="0"/>
                </a:moveTo>
                <a:lnTo>
                  <a:pt x="2749368" y="0"/>
                </a:lnTo>
                <a:lnTo>
                  <a:pt x="2749368" y="2780651"/>
                </a:lnTo>
                <a:lnTo>
                  <a:pt x="0" y="2780651"/>
                </a:lnTo>
                <a:lnTo>
                  <a:pt x="0" y="0"/>
                </a:lnTo>
                <a:close/>
              </a:path>
            </a:pathLst>
          </a:custGeom>
          <a:blipFill>
            <a:blip r:embed="rId2"/>
            <a:stretch>
              <a:fillRect l="0" t="0" r="0" b="0"/>
            </a:stretch>
          </a:blipFill>
        </p:spPr>
      </p:sp>
      <p:grpSp>
        <p:nvGrpSpPr>
          <p:cNvPr name="Group 7" id="7"/>
          <p:cNvGrpSpPr/>
          <p:nvPr/>
        </p:nvGrpSpPr>
        <p:grpSpPr>
          <a:xfrm rot="0">
            <a:off x="10148227" y="0"/>
            <a:ext cx="641919" cy="877222"/>
            <a:chOff x="0" y="0"/>
            <a:chExt cx="1465070" cy="2002108"/>
          </a:xfrm>
        </p:grpSpPr>
        <p:sp>
          <p:nvSpPr>
            <p:cNvPr name="Freeform 8" id="8"/>
            <p:cNvSpPr/>
            <p:nvPr/>
          </p:nvSpPr>
          <p:spPr>
            <a:xfrm flipH="false" flipV="false" rot="0">
              <a:off x="0" y="0"/>
              <a:ext cx="1465070" cy="2002108"/>
            </a:xfrm>
            <a:custGeom>
              <a:avLst/>
              <a:gdLst/>
              <a:ahLst/>
              <a:cxnLst/>
              <a:rect r="r" b="b" t="t" l="l"/>
              <a:pathLst>
                <a:path h="2002108" w="1465070">
                  <a:moveTo>
                    <a:pt x="0" y="0"/>
                  </a:moveTo>
                  <a:lnTo>
                    <a:pt x="1465070" y="0"/>
                  </a:lnTo>
                  <a:lnTo>
                    <a:pt x="1465070" y="2002108"/>
                  </a:lnTo>
                  <a:lnTo>
                    <a:pt x="0" y="2002108"/>
                  </a:lnTo>
                  <a:close/>
                </a:path>
              </a:pathLst>
            </a:custGeom>
            <a:solidFill>
              <a:srgbClr val="1866CD"/>
            </a:solidFill>
          </p:spPr>
        </p:sp>
      </p:grpSp>
      <p:sp>
        <p:nvSpPr>
          <p:cNvPr name="Freeform 9" id="9"/>
          <p:cNvSpPr/>
          <p:nvPr/>
        </p:nvSpPr>
        <p:spPr>
          <a:xfrm flipH="false" flipV="false" rot="0">
            <a:off x="6634865" y="987713"/>
            <a:ext cx="2749368" cy="2780651"/>
          </a:xfrm>
          <a:custGeom>
            <a:avLst/>
            <a:gdLst/>
            <a:ahLst/>
            <a:cxnLst/>
            <a:rect r="r" b="b" t="t" l="l"/>
            <a:pathLst>
              <a:path h="2780651" w="2749368">
                <a:moveTo>
                  <a:pt x="0" y="0"/>
                </a:moveTo>
                <a:lnTo>
                  <a:pt x="2749368" y="0"/>
                </a:lnTo>
                <a:lnTo>
                  <a:pt x="2749368" y="2780651"/>
                </a:lnTo>
                <a:lnTo>
                  <a:pt x="0" y="2780651"/>
                </a:lnTo>
                <a:lnTo>
                  <a:pt x="0" y="0"/>
                </a:lnTo>
                <a:close/>
              </a:path>
            </a:pathLst>
          </a:custGeom>
          <a:blipFill>
            <a:blip r:embed="rId3"/>
            <a:stretch>
              <a:fillRect l="-6177" t="0" r="-45624" b="0"/>
            </a:stretch>
          </a:blipFill>
        </p:spPr>
      </p:sp>
      <p:sp>
        <p:nvSpPr>
          <p:cNvPr name="Freeform 10" id="10"/>
          <p:cNvSpPr/>
          <p:nvPr/>
        </p:nvSpPr>
        <p:spPr>
          <a:xfrm flipH="false" flipV="false" rot="0">
            <a:off x="6634865" y="4016543"/>
            <a:ext cx="2749368" cy="1663175"/>
          </a:xfrm>
          <a:custGeom>
            <a:avLst/>
            <a:gdLst/>
            <a:ahLst/>
            <a:cxnLst/>
            <a:rect r="r" b="b" t="t" l="l"/>
            <a:pathLst>
              <a:path h="1663175" w="2749368">
                <a:moveTo>
                  <a:pt x="0" y="0"/>
                </a:moveTo>
                <a:lnTo>
                  <a:pt x="2749368" y="0"/>
                </a:lnTo>
                <a:lnTo>
                  <a:pt x="2749368" y="1663174"/>
                </a:lnTo>
                <a:lnTo>
                  <a:pt x="0" y="1663174"/>
                </a:lnTo>
                <a:lnTo>
                  <a:pt x="0" y="0"/>
                </a:lnTo>
                <a:close/>
              </a:path>
            </a:pathLst>
          </a:custGeom>
          <a:blipFill>
            <a:blip r:embed="rId4"/>
            <a:stretch>
              <a:fillRect l="-439" t="0" r="-439" b="-11104"/>
            </a:stretch>
          </a:blipFill>
        </p:spPr>
      </p:sp>
      <p:sp>
        <p:nvSpPr>
          <p:cNvPr name="TextBox 11" id="11"/>
          <p:cNvSpPr txBox="true"/>
          <p:nvPr/>
        </p:nvSpPr>
        <p:spPr>
          <a:xfrm rot="0">
            <a:off x="1180845" y="959138"/>
            <a:ext cx="5269277" cy="4789609"/>
          </a:xfrm>
          <a:prstGeom prst="rect">
            <a:avLst/>
          </a:prstGeom>
        </p:spPr>
        <p:txBody>
          <a:bodyPr anchor="t" rtlCol="false" tIns="0" lIns="0" bIns="0" rIns="0">
            <a:spAutoFit/>
          </a:bodyPr>
          <a:lstStyle/>
          <a:p>
            <a:pPr algn="just">
              <a:lnSpc>
                <a:spcPts val="2256"/>
              </a:lnSpc>
            </a:pPr>
          </a:p>
          <a:p>
            <a:pPr algn="just" marL="348004" indent="-174002" lvl="1">
              <a:lnSpc>
                <a:spcPts val="2256"/>
              </a:lnSpc>
              <a:buFont typeface="Arial"/>
              <a:buChar char="•"/>
            </a:pPr>
            <a:r>
              <a:rPr lang="en-US" sz="1611">
                <a:solidFill>
                  <a:srgbClr val="1866CD"/>
                </a:solidFill>
                <a:latin typeface="Montserrat"/>
                <a:ea typeface="Montserrat"/>
                <a:cs typeface="Montserrat"/>
                <a:sym typeface="Montserrat"/>
              </a:rPr>
              <a:t>In our project ,we use simple geometric shapes and we develop that can adapt to different themes, it also have unique typeface for your brand that resonates with its identity. </a:t>
            </a:r>
          </a:p>
          <a:p>
            <a:pPr algn="just">
              <a:lnSpc>
                <a:spcPts val="2256"/>
              </a:lnSpc>
            </a:pPr>
            <a:r>
              <a:rPr lang="en-US" sz="1611">
                <a:solidFill>
                  <a:srgbClr val="1866CD"/>
                </a:solidFill>
                <a:latin typeface="Montserrat"/>
                <a:ea typeface="Montserrat"/>
                <a:cs typeface="Montserrat"/>
                <a:sym typeface="Montserrat"/>
              </a:rPr>
              <a:t> </a:t>
            </a:r>
          </a:p>
          <a:p>
            <a:pPr algn="just" marL="348004" indent="-174002" lvl="1">
              <a:lnSpc>
                <a:spcPts val="2256"/>
              </a:lnSpc>
              <a:buFont typeface="Arial"/>
              <a:buChar char="•"/>
            </a:pPr>
            <a:r>
              <a:rPr lang="en-US" sz="1611">
                <a:solidFill>
                  <a:srgbClr val="1866CD"/>
                </a:solidFill>
                <a:latin typeface="Montserrat"/>
                <a:ea typeface="Montserrat"/>
                <a:cs typeface="Montserrat"/>
                <a:sym typeface="Montserrat"/>
              </a:rPr>
              <a:t>In calendar, we design with Feature different themes each month, such as sustainability, culture, innovation, or your company milestones.</a:t>
            </a:r>
          </a:p>
          <a:p>
            <a:pPr algn="just">
              <a:lnSpc>
                <a:spcPts val="2256"/>
              </a:lnSpc>
            </a:pPr>
          </a:p>
          <a:p>
            <a:pPr algn="just" marL="348004" indent="-174002" lvl="1">
              <a:lnSpc>
                <a:spcPts val="2256"/>
              </a:lnSpc>
              <a:buFont typeface="Arial"/>
              <a:buChar char="•"/>
            </a:pPr>
            <a:r>
              <a:rPr lang="en-US" sz="1611">
                <a:solidFill>
                  <a:srgbClr val="1866CD"/>
                </a:solidFill>
                <a:latin typeface="Montserrat"/>
                <a:ea typeface="Montserrat"/>
                <a:cs typeface="Montserrat"/>
                <a:sym typeface="Montserrat"/>
              </a:rPr>
              <a:t>The posters that are created for company events with striking visuals and cohesive branding and with the help of abstract designs that subtly integrate your company logo or core elements of your brand</a:t>
            </a:r>
          </a:p>
          <a:p>
            <a:pPr algn="just">
              <a:lnSpc>
                <a:spcPts val="2256"/>
              </a:lnSpc>
            </a:pPr>
          </a:p>
        </p:txBody>
      </p:sp>
      <p:sp>
        <p:nvSpPr>
          <p:cNvPr name="TextBox 12" id="12"/>
          <p:cNvSpPr txBox="true"/>
          <p:nvPr/>
        </p:nvSpPr>
        <p:spPr>
          <a:xfrm rot="0">
            <a:off x="1128032" y="308768"/>
            <a:ext cx="8256201" cy="529973"/>
          </a:xfrm>
          <a:prstGeom prst="rect">
            <a:avLst/>
          </a:prstGeom>
        </p:spPr>
        <p:txBody>
          <a:bodyPr anchor="t" rtlCol="false" tIns="0" lIns="0" bIns="0" rIns="0">
            <a:spAutoFit/>
          </a:bodyPr>
          <a:lstStyle/>
          <a:p>
            <a:pPr algn="l">
              <a:lnSpc>
                <a:spcPts val="4391"/>
              </a:lnSpc>
            </a:pPr>
            <a:r>
              <a:rPr lang="en-US" b="true" sz="3137" spc="382">
                <a:solidFill>
                  <a:srgbClr val="1866CD"/>
                </a:solidFill>
                <a:latin typeface="Montserrat Bold"/>
                <a:ea typeface="Montserrat Bold"/>
                <a:cs typeface="Montserrat Bold"/>
                <a:sym typeface="Montserrat Bold"/>
              </a:rPr>
              <a:t>PROPOSED 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8132" y="-1183127"/>
            <a:ext cx="12017463" cy="2371364"/>
          </a:xfrm>
          <a:custGeom>
            <a:avLst/>
            <a:gdLst/>
            <a:ahLst/>
            <a:cxnLst/>
            <a:rect r="r" b="b" t="t" l="l"/>
            <a:pathLst>
              <a:path h="2371364" w="12017463">
                <a:moveTo>
                  <a:pt x="0" y="0"/>
                </a:moveTo>
                <a:lnTo>
                  <a:pt x="12017463" y="0"/>
                </a:lnTo>
                <a:lnTo>
                  <a:pt x="12017463" y="2371364"/>
                </a:lnTo>
                <a:lnTo>
                  <a:pt x="0" y="2371364"/>
                </a:lnTo>
                <a:lnTo>
                  <a:pt x="0" y="0"/>
                </a:lnTo>
                <a:close/>
              </a:path>
            </a:pathLst>
          </a:custGeom>
          <a:blipFill>
            <a:blip r:embed="rId2">
              <a:extLst>
                <a:ext uri="{96DAC541-7B7A-43D3-8B79-37D633B846F1}">
                  <asvg:svgBlip xmlns:asvg="http://schemas.microsoft.com/office/drawing/2016/SVG/main" r:embed="rId3"/>
                </a:ext>
              </a:extLst>
            </a:blip>
            <a:stretch>
              <a:fillRect l="0" t="-184715" r="0" b="0"/>
            </a:stretch>
          </a:blipFill>
        </p:spPr>
      </p:sp>
      <p:sp>
        <p:nvSpPr>
          <p:cNvPr name="Freeform 3" id="3"/>
          <p:cNvSpPr/>
          <p:nvPr/>
        </p:nvSpPr>
        <p:spPr>
          <a:xfrm flipH="false" flipV="false" rot="0">
            <a:off x="4190148" y="1419916"/>
            <a:ext cx="2768141" cy="2752355"/>
          </a:xfrm>
          <a:custGeom>
            <a:avLst/>
            <a:gdLst/>
            <a:ahLst/>
            <a:cxnLst/>
            <a:rect r="r" b="b" t="t" l="l"/>
            <a:pathLst>
              <a:path h="2752355" w="2768141">
                <a:moveTo>
                  <a:pt x="0" y="0"/>
                </a:moveTo>
                <a:lnTo>
                  <a:pt x="2768141" y="0"/>
                </a:lnTo>
                <a:lnTo>
                  <a:pt x="2768141" y="2752356"/>
                </a:lnTo>
                <a:lnTo>
                  <a:pt x="0" y="2752356"/>
                </a:lnTo>
                <a:lnTo>
                  <a:pt x="0" y="0"/>
                </a:lnTo>
                <a:close/>
              </a:path>
            </a:pathLst>
          </a:custGeom>
          <a:blipFill>
            <a:blip r:embed="rId4"/>
            <a:stretch>
              <a:fillRect l="-5486" t="-13304" r="-7171" b="0"/>
            </a:stretch>
          </a:blipFill>
        </p:spPr>
      </p:sp>
      <p:sp>
        <p:nvSpPr>
          <p:cNvPr name="Freeform 4" id="4"/>
          <p:cNvSpPr/>
          <p:nvPr/>
        </p:nvSpPr>
        <p:spPr>
          <a:xfrm flipH="false" flipV="false" rot="0">
            <a:off x="1192454" y="1582225"/>
            <a:ext cx="2219211" cy="2392680"/>
          </a:xfrm>
          <a:custGeom>
            <a:avLst/>
            <a:gdLst/>
            <a:ahLst/>
            <a:cxnLst/>
            <a:rect r="r" b="b" t="t" l="l"/>
            <a:pathLst>
              <a:path h="2392680" w="2219211">
                <a:moveTo>
                  <a:pt x="0" y="0"/>
                </a:moveTo>
                <a:lnTo>
                  <a:pt x="2219211" y="0"/>
                </a:lnTo>
                <a:lnTo>
                  <a:pt x="2219211" y="2392680"/>
                </a:lnTo>
                <a:lnTo>
                  <a:pt x="0" y="23926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91873" y="1419916"/>
            <a:ext cx="1996549" cy="2752355"/>
          </a:xfrm>
          <a:custGeom>
            <a:avLst/>
            <a:gdLst/>
            <a:ahLst/>
            <a:cxnLst/>
            <a:rect r="r" b="b" t="t" l="l"/>
            <a:pathLst>
              <a:path h="2752355" w="1996549">
                <a:moveTo>
                  <a:pt x="0" y="0"/>
                </a:moveTo>
                <a:lnTo>
                  <a:pt x="1996548" y="0"/>
                </a:lnTo>
                <a:lnTo>
                  <a:pt x="1996548" y="2752356"/>
                </a:lnTo>
                <a:lnTo>
                  <a:pt x="0" y="2752356"/>
                </a:lnTo>
                <a:lnTo>
                  <a:pt x="0" y="0"/>
                </a:lnTo>
                <a:close/>
              </a:path>
            </a:pathLst>
          </a:custGeom>
          <a:blipFill>
            <a:blip r:embed="rId7"/>
            <a:stretch>
              <a:fillRect l="-203" t="-869" r="0" b="-1868"/>
            </a:stretch>
          </a:blipFill>
        </p:spPr>
      </p:sp>
      <p:sp>
        <p:nvSpPr>
          <p:cNvPr name="TextBox 6" id="6"/>
          <p:cNvSpPr txBox="true"/>
          <p:nvPr/>
        </p:nvSpPr>
        <p:spPr>
          <a:xfrm rot="0">
            <a:off x="3001362" y="260356"/>
            <a:ext cx="7014756" cy="647053"/>
          </a:xfrm>
          <a:prstGeom prst="rect">
            <a:avLst/>
          </a:prstGeom>
        </p:spPr>
        <p:txBody>
          <a:bodyPr anchor="t" rtlCol="false" tIns="0" lIns="0" bIns="0" rIns="0">
            <a:spAutoFit/>
          </a:bodyPr>
          <a:lstStyle/>
          <a:p>
            <a:pPr algn="l">
              <a:lnSpc>
                <a:spcPts val="5291"/>
              </a:lnSpc>
            </a:pPr>
            <a:r>
              <a:rPr lang="en-US" sz="4070" b="true">
                <a:solidFill>
                  <a:srgbClr val="FFFFFF"/>
                </a:solidFill>
                <a:latin typeface="Montserrat Bold"/>
                <a:ea typeface="Montserrat Bold"/>
                <a:cs typeface="Montserrat Bold"/>
                <a:sym typeface="Montserrat Bold"/>
              </a:rPr>
              <a:t>EXPECTED OUTPUT</a:t>
            </a:r>
          </a:p>
        </p:txBody>
      </p:sp>
      <p:sp>
        <p:nvSpPr>
          <p:cNvPr name="TextBox 7" id="7"/>
          <p:cNvSpPr txBox="true"/>
          <p:nvPr/>
        </p:nvSpPr>
        <p:spPr>
          <a:xfrm rot="0">
            <a:off x="1305720" y="4316946"/>
            <a:ext cx="2288751" cy="356017"/>
          </a:xfrm>
          <a:prstGeom prst="rect">
            <a:avLst/>
          </a:prstGeom>
        </p:spPr>
        <p:txBody>
          <a:bodyPr anchor="t" rtlCol="false" tIns="0" lIns="0" bIns="0" rIns="0">
            <a:spAutoFit/>
          </a:bodyPr>
          <a:lstStyle/>
          <a:p>
            <a:pPr algn="just">
              <a:lnSpc>
                <a:spcPts val="2930"/>
              </a:lnSpc>
              <a:spcBef>
                <a:spcPct val="0"/>
              </a:spcBef>
            </a:pPr>
            <a:r>
              <a:rPr lang="en-US" b="true" sz="2093">
                <a:solidFill>
                  <a:srgbClr val="1866CD"/>
                </a:solidFill>
                <a:latin typeface="Montserrat Bold"/>
                <a:ea typeface="Montserrat Bold"/>
                <a:cs typeface="Montserrat Bold"/>
                <a:sym typeface="Montserrat Bold"/>
              </a:rPr>
              <a:t>LOGO DESIGN</a:t>
            </a:r>
          </a:p>
        </p:txBody>
      </p:sp>
      <p:sp>
        <p:nvSpPr>
          <p:cNvPr name="TextBox 8" id="8"/>
          <p:cNvSpPr txBox="true"/>
          <p:nvPr/>
        </p:nvSpPr>
        <p:spPr>
          <a:xfrm rot="0">
            <a:off x="4190148" y="4316946"/>
            <a:ext cx="2825895" cy="356017"/>
          </a:xfrm>
          <a:prstGeom prst="rect">
            <a:avLst/>
          </a:prstGeom>
        </p:spPr>
        <p:txBody>
          <a:bodyPr anchor="t" rtlCol="false" tIns="0" lIns="0" bIns="0" rIns="0">
            <a:spAutoFit/>
          </a:bodyPr>
          <a:lstStyle/>
          <a:p>
            <a:pPr algn="just">
              <a:lnSpc>
                <a:spcPts val="2930"/>
              </a:lnSpc>
              <a:spcBef>
                <a:spcPct val="0"/>
              </a:spcBef>
            </a:pPr>
            <a:r>
              <a:rPr lang="en-US" b="true" sz="2093">
                <a:solidFill>
                  <a:srgbClr val="1866CD"/>
                </a:solidFill>
                <a:latin typeface="Montserrat Bold"/>
                <a:ea typeface="Montserrat Bold"/>
                <a:cs typeface="Montserrat Bold"/>
                <a:sym typeface="Montserrat Bold"/>
              </a:rPr>
              <a:t>CALENDER DESIGN</a:t>
            </a:r>
          </a:p>
        </p:txBody>
      </p:sp>
      <p:sp>
        <p:nvSpPr>
          <p:cNvPr name="TextBox 9" id="9"/>
          <p:cNvSpPr txBox="true"/>
          <p:nvPr/>
        </p:nvSpPr>
        <p:spPr>
          <a:xfrm rot="0">
            <a:off x="7726797" y="4316946"/>
            <a:ext cx="2825895" cy="356017"/>
          </a:xfrm>
          <a:prstGeom prst="rect">
            <a:avLst/>
          </a:prstGeom>
        </p:spPr>
        <p:txBody>
          <a:bodyPr anchor="t" rtlCol="false" tIns="0" lIns="0" bIns="0" rIns="0">
            <a:spAutoFit/>
          </a:bodyPr>
          <a:lstStyle/>
          <a:p>
            <a:pPr algn="just">
              <a:lnSpc>
                <a:spcPts val="2930"/>
              </a:lnSpc>
              <a:spcBef>
                <a:spcPct val="0"/>
              </a:spcBef>
            </a:pPr>
            <a:r>
              <a:rPr lang="en-US" b="true" sz="2093">
                <a:solidFill>
                  <a:srgbClr val="1866CD"/>
                </a:solidFill>
                <a:latin typeface="Montserrat Bold"/>
                <a:ea typeface="Montserrat Bold"/>
                <a:cs typeface="Montserrat Bold"/>
                <a:sym typeface="Montserrat Bold"/>
              </a:rPr>
              <a:t>POSTER DESIGN</a:t>
            </a:r>
          </a:p>
        </p:txBody>
      </p:sp>
      <p:sp>
        <p:nvSpPr>
          <p:cNvPr name="TextBox 10" id="10"/>
          <p:cNvSpPr txBox="true"/>
          <p:nvPr/>
        </p:nvSpPr>
        <p:spPr>
          <a:xfrm rot="0">
            <a:off x="1192454" y="4816061"/>
            <a:ext cx="8919384" cy="727104"/>
          </a:xfrm>
          <a:prstGeom prst="rect">
            <a:avLst/>
          </a:prstGeom>
        </p:spPr>
        <p:txBody>
          <a:bodyPr anchor="t" rtlCol="false" tIns="0" lIns="0" bIns="0" rIns="0">
            <a:spAutoFit/>
          </a:bodyPr>
          <a:lstStyle/>
          <a:p>
            <a:pPr algn="just">
              <a:lnSpc>
                <a:spcPts val="2930"/>
              </a:lnSpc>
              <a:spcBef>
                <a:spcPct val="0"/>
              </a:spcBef>
            </a:pPr>
            <a:r>
              <a:rPr lang="en-US" sz="2093">
                <a:solidFill>
                  <a:srgbClr val="1866CD"/>
                </a:solidFill>
                <a:latin typeface="Montserrat"/>
                <a:ea typeface="Montserrat"/>
                <a:cs typeface="Montserrat"/>
                <a:sym typeface="Montserrat"/>
              </a:rPr>
              <a:t>           IDENTITY CARDS, PRODUCT DESIGNS and PROMO VIDEOS about overall 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071" y="4729824"/>
            <a:ext cx="11830509" cy="1620252"/>
            <a:chOff x="0" y="0"/>
            <a:chExt cx="5358476" cy="733872"/>
          </a:xfrm>
        </p:grpSpPr>
        <p:sp>
          <p:nvSpPr>
            <p:cNvPr name="Freeform 3" id="3"/>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4" id="4"/>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Freeform 5" id="5"/>
          <p:cNvSpPr/>
          <p:nvPr/>
        </p:nvSpPr>
        <p:spPr>
          <a:xfrm flipH="false" flipV="false" rot="0">
            <a:off x="6056254" y="1669950"/>
            <a:ext cx="621373" cy="526614"/>
          </a:xfrm>
          <a:custGeom>
            <a:avLst/>
            <a:gdLst/>
            <a:ahLst/>
            <a:cxnLst/>
            <a:rect r="r" b="b" t="t" l="l"/>
            <a:pathLst>
              <a:path h="526614" w="621373">
                <a:moveTo>
                  <a:pt x="0" y="0"/>
                </a:moveTo>
                <a:lnTo>
                  <a:pt x="621373" y="0"/>
                </a:lnTo>
                <a:lnTo>
                  <a:pt x="621373" y="526613"/>
                </a:lnTo>
                <a:lnTo>
                  <a:pt x="0" y="526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959570" y="858122"/>
            <a:ext cx="3098732" cy="3790312"/>
          </a:xfrm>
          <a:custGeom>
            <a:avLst/>
            <a:gdLst/>
            <a:ahLst/>
            <a:cxnLst/>
            <a:rect r="r" b="b" t="t" l="l"/>
            <a:pathLst>
              <a:path h="3790312" w="3098732">
                <a:moveTo>
                  <a:pt x="0" y="0"/>
                </a:moveTo>
                <a:lnTo>
                  <a:pt x="3098732" y="0"/>
                </a:lnTo>
                <a:lnTo>
                  <a:pt x="3098732" y="3790312"/>
                </a:lnTo>
                <a:lnTo>
                  <a:pt x="0" y="3790312"/>
                </a:lnTo>
                <a:lnTo>
                  <a:pt x="0" y="0"/>
                </a:lnTo>
                <a:close/>
              </a:path>
            </a:pathLst>
          </a:custGeom>
          <a:blipFill>
            <a:blip r:embed="rId4"/>
            <a:stretch>
              <a:fillRect l="-6473" t="0" r="-6473" b="0"/>
            </a:stretch>
          </a:blipFill>
        </p:spPr>
      </p:sp>
      <p:sp>
        <p:nvSpPr>
          <p:cNvPr name="TextBox 7" id="7"/>
          <p:cNvSpPr txBox="true"/>
          <p:nvPr/>
        </p:nvSpPr>
        <p:spPr>
          <a:xfrm rot="0">
            <a:off x="876771" y="4663149"/>
            <a:ext cx="9676458" cy="1218037"/>
          </a:xfrm>
          <a:prstGeom prst="rect">
            <a:avLst/>
          </a:prstGeom>
        </p:spPr>
        <p:txBody>
          <a:bodyPr anchor="t" rtlCol="false" tIns="0" lIns="0" bIns="0" rIns="0">
            <a:spAutoFit/>
          </a:bodyPr>
          <a:lstStyle/>
          <a:p>
            <a:pPr algn="ctr">
              <a:lnSpc>
                <a:spcPts val="4921"/>
              </a:lnSpc>
            </a:pPr>
            <a:r>
              <a:rPr lang="en-US" sz="3515" b="true">
                <a:solidFill>
                  <a:srgbClr val="B9ECFF"/>
                </a:solidFill>
                <a:latin typeface="Montserrat Bold"/>
                <a:ea typeface="Montserrat Bold"/>
                <a:cs typeface="Montserrat Bold"/>
                <a:sym typeface="Montserrat Bold"/>
              </a:rPr>
              <a:t>An Education Institution Graphic Design Project</a:t>
            </a:r>
          </a:p>
        </p:txBody>
      </p:sp>
      <p:grpSp>
        <p:nvGrpSpPr>
          <p:cNvPr name="Group 8" id="8"/>
          <p:cNvGrpSpPr/>
          <p:nvPr/>
        </p:nvGrpSpPr>
        <p:grpSpPr>
          <a:xfrm rot="0">
            <a:off x="-157071" y="-1022082"/>
            <a:ext cx="11830509" cy="1620252"/>
            <a:chOff x="0" y="0"/>
            <a:chExt cx="5358476" cy="733872"/>
          </a:xfrm>
        </p:grpSpPr>
        <p:sp>
          <p:nvSpPr>
            <p:cNvPr name="Freeform 9" id="9"/>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10" id="10"/>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TextBox 11" id="11"/>
          <p:cNvSpPr txBox="true"/>
          <p:nvPr/>
        </p:nvSpPr>
        <p:spPr>
          <a:xfrm rot="0">
            <a:off x="3425882" y="88986"/>
            <a:ext cx="4664603" cy="370236"/>
          </a:xfrm>
          <a:prstGeom prst="rect">
            <a:avLst/>
          </a:prstGeom>
        </p:spPr>
        <p:txBody>
          <a:bodyPr anchor="t" rtlCol="false" tIns="0" lIns="0" bIns="0" rIns="0">
            <a:spAutoFit/>
          </a:bodyPr>
          <a:lstStyle/>
          <a:p>
            <a:pPr algn="ctr">
              <a:lnSpc>
                <a:spcPts val="3062"/>
              </a:lnSpc>
            </a:pPr>
            <a:r>
              <a:rPr lang="en-US" sz="2187" b="true">
                <a:solidFill>
                  <a:srgbClr val="F7F9FC"/>
                </a:solidFill>
                <a:latin typeface="Montserrat Bold"/>
                <a:ea typeface="Montserrat Bold"/>
                <a:cs typeface="Montserrat Bold"/>
                <a:sym typeface="Montserrat Bold"/>
              </a:rPr>
              <a:t>INSTITUTION LOGO DESIGN</a:t>
            </a:r>
          </a:p>
        </p:txBody>
      </p:sp>
      <p:sp>
        <p:nvSpPr>
          <p:cNvPr name="TextBox 12" id="12"/>
          <p:cNvSpPr txBox="true"/>
          <p:nvPr/>
        </p:nvSpPr>
        <p:spPr>
          <a:xfrm rot="0">
            <a:off x="520052" y="1047376"/>
            <a:ext cx="7326315" cy="3016556"/>
          </a:xfrm>
          <a:prstGeom prst="rect">
            <a:avLst/>
          </a:prstGeom>
        </p:spPr>
        <p:txBody>
          <a:bodyPr anchor="t" rtlCol="false" tIns="0" lIns="0" bIns="0" rIns="0">
            <a:spAutoFit/>
          </a:bodyPr>
          <a:lstStyle/>
          <a:p>
            <a:pPr algn="just" marL="368298" indent="-184149" lvl="1">
              <a:lnSpc>
                <a:spcPts val="2388"/>
              </a:lnSpc>
              <a:buFont typeface="Arial"/>
              <a:buChar char="•"/>
            </a:pPr>
            <a:r>
              <a:rPr lang="en-US" sz="1705">
                <a:solidFill>
                  <a:srgbClr val="1866CD"/>
                </a:solidFill>
                <a:latin typeface="Montserrat"/>
                <a:ea typeface="Montserrat"/>
                <a:cs typeface="Montserrat"/>
                <a:sym typeface="Montserrat"/>
              </a:rPr>
              <a:t>The logo represents the university's vision and values, embodying excellence in education.</a:t>
            </a:r>
          </a:p>
          <a:p>
            <a:pPr algn="just" marL="368298" indent="-184149" lvl="1">
              <a:lnSpc>
                <a:spcPts val="2388"/>
              </a:lnSpc>
              <a:buFont typeface="Arial"/>
              <a:buChar char="•"/>
            </a:pPr>
            <a:r>
              <a:rPr lang="en-US" sz="1705">
                <a:solidFill>
                  <a:srgbClr val="1866CD"/>
                </a:solidFill>
                <a:latin typeface="Montserrat"/>
                <a:ea typeface="Montserrat"/>
                <a:cs typeface="Montserrat"/>
                <a:sym typeface="Montserrat"/>
              </a:rPr>
              <a:t>The color scheme symbolizes wisdom, integrity, and leadership in academic pursuits.</a:t>
            </a:r>
          </a:p>
          <a:p>
            <a:pPr algn="just" marL="368298" indent="-184149" lvl="1">
              <a:lnSpc>
                <a:spcPts val="2388"/>
              </a:lnSpc>
              <a:buFont typeface="Arial"/>
              <a:buChar char="•"/>
            </a:pPr>
            <a:r>
              <a:rPr lang="en-US" sz="1705">
                <a:solidFill>
                  <a:srgbClr val="1866CD"/>
                </a:solidFill>
                <a:latin typeface="Montserrat"/>
                <a:ea typeface="Montserrat"/>
                <a:cs typeface="Montserrat"/>
                <a:sym typeface="Montserrat"/>
              </a:rPr>
              <a:t>The typography is carefully chosen to convey professionalism and inclusivity.</a:t>
            </a:r>
          </a:p>
          <a:p>
            <a:pPr algn="just" marL="368298" indent="-184149" lvl="1">
              <a:lnSpc>
                <a:spcPts val="2388"/>
              </a:lnSpc>
              <a:buFont typeface="Arial"/>
              <a:buChar char="•"/>
            </a:pPr>
            <a:r>
              <a:rPr lang="en-US" sz="1705">
                <a:solidFill>
                  <a:srgbClr val="1866CD"/>
                </a:solidFill>
                <a:latin typeface="Montserrat"/>
                <a:ea typeface="Montserrat"/>
                <a:cs typeface="Montserrat"/>
                <a:sym typeface="Montserrat"/>
              </a:rPr>
              <a:t>The motto "Learn Today, Lead Tomorrow" is integrated to inspire students and faculty.</a:t>
            </a:r>
          </a:p>
          <a:p>
            <a:pPr algn="just" marL="368298" indent="-184149" lvl="1">
              <a:lnSpc>
                <a:spcPts val="2388"/>
              </a:lnSpc>
              <a:buFont typeface="Arial"/>
              <a:buChar char="•"/>
            </a:pPr>
            <a:r>
              <a:rPr lang="en-US" sz="1705">
                <a:solidFill>
                  <a:srgbClr val="1866CD"/>
                </a:solidFill>
                <a:latin typeface="Montserrat"/>
                <a:ea typeface="Montserrat"/>
                <a:cs typeface="Montserrat"/>
                <a:sym typeface="Montserrat"/>
              </a:rPr>
              <a:t>This logo serves as a powerful identity, fostering pride and unity within the university community.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071" y="4729824"/>
            <a:ext cx="11830509" cy="1620252"/>
            <a:chOff x="0" y="0"/>
            <a:chExt cx="5358476" cy="733872"/>
          </a:xfrm>
        </p:grpSpPr>
        <p:sp>
          <p:nvSpPr>
            <p:cNvPr name="Freeform 3" id="3"/>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4" id="4"/>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Freeform 5" id="5"/>
          <p:cNvSpPr/>
          <p:nvPr/>
        </p:nvSpPr>
        <p:spPr>
          <a:xfrm flipH="false" flipV="false" rot="0">
            <a:off x="6056254" y="1669950"/>
            <a:ext cx="621373" cy="526614"/>
          </a:xfrm>
          <a:custGeom>
            <a:avLst/>
            <a:gdLst/>
            <a:ahLst/>
            <a:cxnLst/>
            <a:rect r="r" b="b" t="t" l="l"/>
            <a:pathLst>
              <a:path h="526614" w="621373">
                <a:moveTo>
                  <a:pt x="0" y="0"/>
                </a:moveTo>
                <a:lnTo>
                  <a:pt x="621373" y="0"/>
                </a:lnTo>
                <a:lnTo>
                  <a:pt x="621373" y="526613"/>
                </a:lnTo>
                <a:lnTo>
                  <a:pt x="0" y="526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7071" y="-1022082"/>
            <a:ext cx="11830509" cy="1620252"/>
            <a:chOff x="0" y="0"/>
            <a:chExt cx="5358476" cy="733872"/>
          </a:xfrm>
        </p:grpSpPr>
        <p:sp>
          <p:nvSpPr>
            <p:cNvPr name="Freeform 7" id="7"/>
            <p:cNvSpPr/>
            <p:nvPr/>
          </p:nvSpPr>
          <p:spPr>
            <a:xfrm flipH="false" flipV="false" rot="0">
              <a:off x="0" y="0"/>
              <a:ext cx="5358476" cy="733872"/>
            </a:xfrm>
            <a:custGeom>
              <a:avLst/>
              <a:gdLst/>
              <a:ahLst/>
              <a:cxnLst/>
              <a:rect r="r" b="b" t="t" l="l"/>
              <a:pathLst>
                <a:path h="733872" w="5358476">
                  <a:moveTo>
                    <a:pt x="13088" y="0"/>
                  </a:moveTo>
                  <a:lnTo>
                    <a:pt x="5345388" y="0"/>
                  </a:lnTo>
                  <a:cubicBezTo>
                    <a:pt x="5352616" y="0"/>
                    <a:pt x="5358476" y="5860"/>
                    <a:pt x="5358476" y="13088"/>
                  </a:cubicBezTo>
                  <a:lnTo>
                    <a:pt x="5358476" y="720784"/>
                  </a:lnTo>
                  <a:cubicBezTo>
                    <a:pt x="5358476" y="728012"/>
                    <a:pt x="5352616" y="733872"/>
                    <a:pt x="5345388" y="733872"/>
                  </a:cubicBezTo>
                  <a:lnTo>
                    <a:pt x="13088" y="733872"/>
                  </a:lnTo>
                  <a:cubicBezTo>
                    <a:pt x="5860" y="733872"/>
                    <a:pt x="0" y="728012"/>
                    <a:pt x="0" y="720784"/>
                  </a:cubicBezTo>
                  <a:lnTo>
                    <a:pt x="0" y="13088"/>
                  </a:lnTo>
                  <a:cubicBezTo>
                    <a:pt x="0" y="5860"/>
                    <a:pt x="5860" y="0"/>
                    <a:pt x="13088" y="0"/>
                  </a:cubicBezTo>
                  <a:close/>
                </a:path>
              </a:pathLst>
            </a:custGeom>
            <a:solidFill>
              <a:srgbClr val="344CB7"/>
            </a:solidFill>
            <a:ln cap="sq">
              <a:noFill/>
              <a:prstDash val="solid"/>
              <a:miter/>
            </a:ln>
          </p:spPr>
        </p:sp>
        <p:sp>
          <p:nvSpPr>
            <p:cNvPr name="TextBox 8" id="8"/>
            <p:cNvSpPr txBox="true"/>
            <p:nvPr/>
          </p:nvSpPr>
          <p:spPr>
            <a:xfrm>
              <a:off x="0" y="-38100"/>
              <a:ext cx="5358476" cy="771972"/>
            </a:xfrm>
            <a:prstGeom prst="rect">
              <a:avLst/>
            </a:prstGeom>
          </p:spPr>
          <p:txBody>
            <a:bodyPr anchor="ctr" rtlCol="false" tIns="29539" lIns="29539" bIns="29539" rIns="29539"/>
            <a:lstStyle/>
            <a:p>
              <a:pPr algn="ctr">
                <a:lnSpc>
                  <a:spcPts val="1546"/>
                </a:lnSpc>
                <a:spcBef>
                  <a:spcPct val="0"/>
                </a:spcBef>
              </a:pPr>
            </a:p>
          </p:txBody>
        </p:sp>
      </p:grpSp>
      <p:sp>
        <p:nvSpPr>
          <p:cNvPr name="Freeform 9" id="9"/>
          <p:cNvSpPr/>
          <p:nvPr/>
        </p:nvSpPr>
        <p:spPr>
          <a:xfrm flipH="false" flipV="false" rot="0">
            <a:off x="8649780" y="917563"/>
            <a:ext cx="2597178" cy="3225675"/>
          </a:xfrm>
          <a:custGeom>
            <a:avLst/>
            <a:gdLst/>
            <a:ahLst/>
            <a:cxnLst/>
            <a:rect r="r" b="b" t="t" l="l"/>
            <a:pathLst>
              <a:path h="3225675" w="2597178">
                <a:moveTo>
                  <a:pt x="0" y="0"/>
                </a:moveTo>
                <a:lnTo>
                  <a:pt x="2597178" y="0"/>
                </a:lnTo>
                <a:lnTo>
                  <a:pt x="2597178" y="3225675"/>
                </a:lnTo>
                <a:lnTo>
                  <a:pt x="0" y="3225675"/>
                </a:lnTo>
                <a:lnTo>
                  <a:pt x="0" y="0"/>
                </a:lnTo>
                <a:close/>
              </a:path>
            </a:pathLst>
          </a:custGeom>
          <a:blipFill>
            <a:blip r:embed="rId4"/>
            <a:stretch>
              <a:fillRect l="-27214" t="0" r="-38882" b="0"/>
            </a:stretch>
          </a:blipFill>
        </p:spPr>
      </p:sp>
      <p:sp>
        <p:nvSpPr>
          <p:cNvPr name="TextBox 10" id="10"/>
          <p:cNvSpPr txBox="true"/>
          <p:nvPr/>
        </p:nvSpPr>
        <p:spPr>
          <a:xfrm rot="0">
            <a:off x="876771" y="4663149"/>
            <a:ext cx="9676458" cy="1218037"/>
          </a:xfrm>
          <a:prstGeom prst="rect">
            <a:avLst/>
          </a:prstGeom>
        </p:spPr>
        <p:txBody>
          <a:bodyPr anchor="t" rtlCol="false" tIns="0" lIns="0" bIns="0" rIns="0">
            <a:spAutoFit/>
          </a:bodyPr>
          <a:lstStyle/>
          <a:p>
            <a:pPr algn="ctr">
              <a:lnSpc>
                <a:spcPts val="4921"/>
              </a:lnSpc>
            </a:pPr>
            <a:r>
              <a:rPr lang="en-US" sz="3515" b="true">
                <a:solidFill>
                  <a:srgbClr val="B9ECFF"/>
                </a:solidFill>
                <a:latin typeface="Montserrat Bold"/>
                <a:ea typeface="Montserrat Bold"/>
                <a:cs typeface="Montserrat Bold"/>
                <a:sym typeface="Montserrat Bold"/>
              </a:rPr>
              <a:t>An Education Institution Graphic Design Project</a:t>
            </a:r>
          </a:p>
        </p:txBody>
      </p:sp>
      <p:sp>
        <p:nvSpPr>
          <p:cNvPr name="TextBox 11" id="11"/>
          <p:cNvSpPr txBox="true"/>
          <p:nvPr/>
        </p:nvSpPr>
        <p:spPr>
          <a:xfrm rot="0">
            <a:off x="3425882" y="88986"/>
            <a:ext cx="4664603" cy="370236"/>
          </a:xfrm>
          <a:prstGeom prst="rect">
            <a:avLst/>
          </a:prstGeom>
        </p:spPr>
        <p:txBody>
          <a:bodyPr anchor="t" rtlCol="false" tIns="0" lIns="0" bIns="0" rIns="0">
            <a:spAutoFit/>
          </a:bodyPr>
          <a:lstStyle/>
          <a:p>
            <a:pPr algn="ctr">
              <a:lnSpc>
                <a:spcPts val="3062"/>
              </a:lnSpc>
            </a:pPr>
            <a:r>
              <a:rPr lang="en-US" sz="2187" b="true">
                <a:solidFill>
                  <a:srgbClr val="F7F9FC"/>
                </a:solidFill>
                <a:latin typeface="Montserrat Bold"/>
                <a:ea typeface="Montserrat Bold"/>
                <a:cs typeface="Montserrat Bold"/>
                <a:sym typeface="Montserrat Bold"/>
              </a:rPr>
              <a:t>INSTITUTION LOGO DESIGN</a:t>
            </a:r>
          </a:p>
        </p:txBody>
      </p:sp>
      <p:sp>
        <p:nvSpPr>
          <p:cNvPr name="TextBox 12" id="12"/>
          <p:cNvSpPr txBox="true"/>
          <p:nvPr/>
        </p:nvSpPr>
        <p:spPr>
          <a:xfrm rot="0">
            <a:off x="598170" y="879463"/>
            <a:ext cx="7397026" cy="3371967"/>
          </a:xfrm>
          <a:prstGeom prst="rect">
            <a:avLst/>
          </a:prstGeom>
        </p:spPr>
        <p:txBody>
          <a:bodyPr anchor="t" rtlCol="false" tIns="0" lIns="0" bIns="0" rIns="0">
            <a:spAutoFit/>
          </a:bodyPr>
          <a:lstStyle/>
          <a:p>
            <a:pPr algn="just" marL="343167" indent="-171584" lvl="1">
              <a:lnSpc>
                <a:spcPts val="2225"/>
              </a:lnSpc>
              <a:buFont typeface="Arial"/>
              <a:buChar char="•"/>
            </a:pPr>
            <a:r>
              <a:rPr lang="en-US" sz="1589">
                <a:solidFill>
                  <a:srgbClr val="1866CD"/>
                </a:solidFill>
                <a:latin typeface="Montserrat"/>
                <a:ea typeface="Montserrat"/>
                <a:cs typeface="Montserrat"/>
                <a:sym typeface="Montserrat"/>
              </a:rPr>
              <a:t>The university logo is designed to be versatile, ensuring visibility on both light and dark backgrounds.</a:t>
            </a:r>
          </a:p>
          <a:p>
            <a:pPr algn="just" marL="343167" indent="-171584" lvl="1">
              <a:lnSpc>
                <a:spcPts val="2225"/>
              </a:lnSpc>
              <a:buFont typeface="Arial"/>
              <a:buChar char="•"/>
            </a:pPr>
            <a:r>
              <a:rPr lang="en-US" sz="1589">
                <a:solidFill>
                  <a:srgbClr val="1866CD"/>
                </a:solidFill>
                <a:latin typeface="Montserrat"/>
                <a:ea typeface="Montserrat"/>
                <a:cs typeface="Montserrat"/>
                <a:sym typeface="Montserrat"/>
              </a:rPr>
              <a:t>The color scheme is carefully chosen to maintain clarity and contrast in different lighting conditions.</a:t>
            </a:r>
          </a:p>
          <a:p>
            <a:pPr algn="just" marL="343167" indent="-171584" lvl="1">
              <a:lnSpc>
                <a:spcPts val="2225"/>
              </a:lnSpc>
              <a:buFont typeface="Arial"/>
              <a:buChar char="•"/>
            </a:pPr>
            <a:r>
              <a:rPr lang="en-US" sz="1589">
                <a:solidFill>
                  <a:srgbClr val="1866CD"/>
                </a:solidFill>
                <a:latin typeface="Montserrat"/>
                <a:ea typeface="Montserrat"/>
                <a:cs typeface="Montserrat"/>
                <a:sym typeface="Montserrat"/>
              </a:rPr>
              <a:t>A dark background enhances the brightness of lighter logo elements, making them stand out.</a:t>
            </a:r>
          </a:p>
          <a:p>
            <a:pPr algn="just" marL="343167" indent="-171584" lvl="1">
              <a:lnSpc>
                <a:spcPts val="2225"/>
              </a:lnSpc>
              <a:buFont typeface="Arial"/>
              <a:buChar char="•"/>
            </a:pPr>
            <a:r>
              <a:rPr lang="en-US" sz="1589">
                <a:solidFill>
                  <a:srgbClr val="1866CD"/>
                </a:solidFill>
                <a:latin typeface="Montserrat"/>
                <a:ea typeface="Montserrat"/>
                <a:cs typeface="Montserrat"/>
                <a:sym typeface="Montserrat"/>
              </a:rPr>
              <a:t>A light background ensures darker elements remain sharp and easily readable.</a:t>
            </a:r>
          </a:p>
          <a:p>
            <a:pPr algn="just" marL="343167" indent="-171584" lvl="1">
              <a:lnSpc>
                <a:spcPts val="2225"/>
              </a:lnSpc>
              <a:buFont typeface="Arial"/>
              <a:buChar char="•"/>
            </a:pPr>
            <a:r>
              <a:rPr lang="en-US" sz="1589">
                <a:solidFill>
                  <a:srgbClr val="1866CD"/>
                </a:solidFill>
                <a:latin typeface="Montserrat"/>
                <a:ea typeface="Montserrat"/>
                <a:cs typeface="Montserrat"/>
                <a:sym typeface="Montserrat"/>
              </a:rPr>
              <a:t>The design maintains brand consistency while adapting to various presentation needs.</a:t>
            </a:r>
          </a:p>
          <a:p>
            <a:pPr algn="just" marL="343167" indent="-171584" lvl="1">
              <a:lnSpc>
                <a:spcPts val="2225"/>
              </a:lnSpc>
              <a:buFont typeface="Arial"/>
              <a:buChar char="•"/>
            </a:pPr>
            <a:r>
              <a:rPr lang="en-US" sz="1589">
                <a:solidFill>
                  <a:srgbClr val="1866CD"/>
                </a:solidFill>
                <a:latin typeface="Montserrat"/>
                <a:ea typeface="Montserrat"/>
                <a:cs typeface="Montserrat"/>
                <a:sym typeface="Montserrat"/>
              </a:rPr>
              <a:t>Both versions of the logo retain the university’s identity, symbolizing professionalism and prestige.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DAGjNC7E28o</dc:identifier>
  <dcterms:modified xsi:type="dcterms:W3CDTF">2011-08-01T06:04:30Z</dcterms:modified>
  <cp:revision>1</cp:revision>
  <dc:title>The university logo embodies the institution’s commitment to excellence, innovation, and leadership. Designed with a modern yet timeless approach, it reflects the core values of knowledge, growth, and transformation. The emblem integrates symbolic</dc:title>
</cp:coreProperties>
</file>